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256" r:id="rId2"/>
    <p:sldId id="354" r:id="rId3"/>
    <p:sldId id="258" r:id="rId4"/>
    <p:sldId id="260" r:id="rId5"/>
    <p:sldId id="355" r:id="rId6"/>
    <p:sldId id="263" r:id="rId7"/>
    <p:sldId id="323" r:id="rId8"/>
    <p:sldId id="326" r:id="rId9"/>
    <p:sldId id="324" r:id="rId10"/>
    <p:sldId id="264" r:id="rId11"/>
    <p:sldId id="265" r:id="rId12"/>
    <p:sldId id="266" r:id="rId13"/>
    <p:sldId id="289" r:id="rId14"/>
    <p:sldId id="267" r:id="rId15"/>
    <p:sldId id="291" r:id="rId16"/>
    <p:sldId id="290" r:id="rId17"/>
    <p:sldId id="292" r:id="rId18"/>
    <p:sldId id="293" r:id="rId19"/>
    <p:sldId id="268" r:id="rId20"/>
    <p:sldId id="295" r:id="rId21"/>
    <p:sldId id="294" r:id="rId22"/>
    <p:sldId id="269" r:id="rId23"/>
    <p:sldId id="296" r:id="rId24"/>
    <p:sldId id="297" r:id="rId25"/>
    <p:sldId id="298" r:id="rId26"/>
    <p:sldId id="270" r:id="rId27"/>
    <p:sldId id="299" r:id="rId28"/>
    <p:sldId id="300" r:id="rId29"/>
    <p:sldId id="301" r:id="rId30"/>
    <p:sldId id="271" r:id="rId31"/>
    <p:sldId id="304" r:id="rId32"/>
    <p:sldId id="302" r:id="rId33"/>
    <p:sldId id="303" r:id="rId34"/>
    <p:sldId id="272" r:id="rId35"/>
    <p:sldId id="305" r:id="rId36"/>
    <p:sldId id="306" r:id="rId37"/>
    <p:sldId id="307" r:id="rId38"/>
    <p:sldId id="308" r:id="rId39"/>
    <p:sldId id="273" r:id="rId40"/>
    <p:sldId id="309" r:id="rId41"/>
    <p:sldId id="310" r:id="rId42"/>
    <p:sldId id="274" r:id="rId43"/>
    <p:sldId id="311" r:id="rId44"/>
    <p:sldId id="312" r:id="rId45"/>
    <p:sldId id="275" r:id="rId46"/>
    <p:sldId id="314" r:id="rId47"/>
    <p:sldId id="315" r:id="rId48"/>
    <p:sldId id="313" r:id="rId49"/>
    <p:sldId id="316" r:id="rId50"/>
    <p:sldId id="276" r:id="rId51"/>
    <p:sldId id="317" r:id="rId52"/>
    <p:sldId id="322" r:id="rId53"/>
    <p:sldId id="337" r:id="rId54"/>
    <p:sldId id="338" r:id="rId55"/>
    <p:sldId id="340" r:id="rId56"/>
    <p:sldId id="339" r:id="rId57"/>
    <p:sldId id="277" r:id="rId58"/>
    <p:sldId id="318" r:id="rId59"/>
    <p:sldId id="321" r:id="rId60"/>
    <p:sldId id="279" r:id="rId61"/>
    <p:sldId id="319" r:id="rId62"/>
    <p:sldId id="320" r:id="rId63"/>
    <p:sldId id="334" r:id="rId64"/>
    <p:sldId id="281" r:id="rId65"/>
    <p:sldId id="327" r:id="rId66"/>
    <p:sldId id="357" r:id="rId67"/>
    <p:sldId id="329" r:id="rId68"/>
    <p:sldId id="330" r:id="rId69"/>
    <p:sldId id="331" r:id="rId70"/>
    <p:sldId id="332" r:id="rId71"/>
    <p:sldId id="333" r:id="rId72"/>
    <p:sldId id="356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257" r:id="rId8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809"/>
    <a:srgbClr val="004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54" autoAdjust="0"/>
    <p:restoredTop sz="77180" autoAdjust="0"/>
  </p:normalViewPr>
  <p:slideViewPr>
    <p:cSldViewPr>
      <p:cViewPr varScale="1">
        <p:scale>
          <a:sx n="84" d="100"/>
          <a:sy n="84" d="100"/>
        </p:scale>
        <p:origin x="93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TW" sz="2000" dirty="0">
                <a:latin typeface="微软雅黑" pitchFamily="34" charset="-122"/>
                <a:ea typeface="微软雅黑" pitchFamily="34" charset="-122"/>
              </a:rPr>
              <a:t>若每</a:t>
            </a:r>
            <a:r>
              <a:rPr lang="en-US" sz="2000" dirty="0"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TW" sz="2000" dirty="0">
                <a:latin typeface="微软雅黑" pitchFamily="34" charset="-122"/>
                <a:ea typeface="微软雅黑" pitchFamily="34" charset="-122"/>
              </a:rPr>
              <a:t>秒记录一次，连续记录</a:t>
            </a:r>
            <a:r>
              <a:rPr lang="en-US" sz="200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TW" sz="2000" dirty="0">
                <a:latin typeface="微软雅黑" pitchFamily="34" charset="-122"/>
                <a:ea typeface="微软雅黑" pitchFamily="34" charset="-122"/>
              </a:rPr>
              <a:t>小时</a:t>
            </a:r>
          </a:p>
        </c:rich>
      </c:tx>
      <c:layout>
        <c:manualLayout>
          <c:xMode val="edge"/>
          <c:yMode val="edge"/>
          <c:x val="4.651314885272833E-2"/>
          <c:y val="2.4986801571136152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1447588582677199"/>
          <c:y val="0.31227255117298491"/>
          <c:w val="0.7709407808398957"/>
          <c:h val="0.5820035668202457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所需储存空间 (MB)</c:v>
                </c:pt>
              </c:strCache>
            </c:strRef>
          </c:tx>
          <c:invertIfNegative val="0"/>
          <c:dLbls>
            <c:dLbl>
              <c:idx val="2"/>
              <c:tx>
                <c:rich>
                  <a:bodyPr/>
                  <a:lstStyle/>
                  <a:p>
                    <a:r>
                      <a:rPr lang="en-US" altLang="en-US"/>
                      <a:t>35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D55-4CE4-8C2C-053A82BA76F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工作表1!$A$2:$A$4</c:f>
              <c:strCache>
                <c:ptCount val="3"/>
                <c:pt idx="0">
                  <c:v>S牌</c:v>
                </c:pt>
                <c:pt idx="1">
                  <c:v>X牌</c:v>
                </c:pt>
                <c:pt idx="2">
                  <c:v>IP-guard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192</c:v>
                </c:pt>
                <c:pt idx="1">
                  <c:v>400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55-4CE4-8C2C-053A82BA76F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-25"/>
        <c:axId val="187207680"/>
        <c:axId val="187209216"/>
      </c:barChart>
      <c:catAx>
        <c:axId val="18720768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187209216"/>
        <c:crosses val="autoZero"/>
        <c:auto val="1"/>
        <c:lblAlgn val="ctr"/>
        <c:lblOffset val="100"/>
        <c:noMultiLvlLbl val="0"/>
      </c:catAx>
      <c:valAx>
        <c:axId val="187209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7207680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5921489501312337"/>
          <c:y val="0.24820714452666029"/>
          <c:w val="0.21317237940216224"/>
          <c:h val="0.2877120801221813"/>
        </c:manualLayout>
      </c:layout>
      <c:overlay val="0"/>
    </c:legend>
    <c:plotVisOnly val="1"/>
    <c:dispBlanksAs val="gap"/>
    <c:showDLblsOverMax val="0"/>
  </c:chart>
  <c:spPr>
    <a:noFill/>
    <a:ln>
      <a:solidFill>
        <a:schemeClr val="accent1"/>
      </a:solidFill>
    </a:ln>
  </c:spPr>
  <c:txPr>
    <a:bodyPr/>
    <a:lstStyle/>
    <a:p>
      <a:pPr>
        <a:defRPr sz="1800">
          <a:solidFill>
            <a:schemeClr val="tx1"/>
          </a:solidFill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00CFA-FDCE-437F-96F1-6D44FBF1A772}" type="datetimeFigureOut">
              <a:rPr lang="zh-CN" altLang="en-US" smtClean="0"/>
              <a:pPr/>
              <a:t>2020-1-7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44E80-B602-440E-9525-E081BC4F3D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今天跟大家培训我们的产品</a:t>
            </a:r>
            <a:r>
              <a:rPr lang="en-US" altLang="zh-CN" dirty="0" err="1"/>
              <a:t>ip</a:t>
            </a:r>
            <a:r>
              <a:rPr lang="en-US" altLang="zh-CN" dirty="0"/>
              <a:t>-guard</a:t>
            </a:r>
            <a:r>
              <a:rPr lang="zh-CN" altLang="en-US" dirty="0"/>
              <a:t>，首先问个简单的问题，大家知道</a:t>
            </a:r>
            <a:r>
              <a:rPr lang="en-US" altLang="zh-CN" dirty="0" err="1"/>
              <a:t>ip</a:t>
            </a:r>
            <a:r>
              <a:rPr lang="en-US" altLang="zh-CN" dirty="0"/>
              <a:t>-guard</a:t>
            </a:r>
            <a:r>
              <a:rPr lang="zh-CN" altLang="en-US" dirty="0"/>
              <a:t>中的英文</a:t>
            </a:r>
            <a:r>
              <a:rPr lang="en-US" altLang="zh-CN" dirty="0" err="1"/>
              <a:t>ip</a:t>
            </a:r>
            <a:r>
              <a:rPr lang="zh-CN" altLang="en-US" dirty="0"/>
              <a:t>是什么意思吗？为什么我们要把产品名称取为</a:t>
            </a:r>
            <a:r>
              <a:rPr lang="en-US" altLang="zh-CN" dirty="0" err="1"/>
              <a:t>ip</a:t>
            </a:r>
            <a:r>
              <a:rPr lang="en-US" altLang="zh-CN" dirty="0"/>
              <a:t>-guard</a:t>
            </a:r>
            <a:r>
              <a:rPr lang="zh-CN" altLang="en-US" dirty="0"/>
              <a:t>呢？</a:t>
            </a:r>
            <a:endParaRPr lang="en-US" altLang="zh-CN" dirty="0"/>
          </a:p>
          <a:p>
            <a:r>
              <a:rPr lang="en-US" altLang="zh-CN" dirty="0" err="1"/>
              <a:t>ip</a:t>
            </a:r>
            <a:r>
              <a:rPr lang="en-US" altLang="zh-CN" dirty="0"/>
              <a:t>-guard</a:t>
            </a:r>
            <a:r>
              <a:rPr lang="zh-CN" altLang="en-US" dirty="0"/>
              <a:t>是英文</a:t>
            </a:r>
            <a:r>
              <a:rPr lang="en-US" altLang="zh-CN" dirty="0"/>
              <a:t>intellectual property guard</a:t>
            </a:r>
            <a:r>
              <a:rPr lang="zh-CN" altLang="en-US" dirty="0"/>
              <a:t>的缩写，中文意思就是“智力财产保护”，或者叫做“知识产权保护”，即希望通过</a:t>
            </a:r>
            <a:r>
              <a:rPr lang="en-US" altLang="zh-CN" dirty="0" err="1"/>
              <a:t>ip</a:t>
            </a:r>
            <a:r>
              <a:rPr lang="en-US" altLang="zh-CN" dirty="0"/>
              <a:t>-guard</a:t>
            </a:r>
            <a:r>
              <a:rPr lang="zh-CN" altLang="en-US" dirty="0"/>
              <a:t>这个产品去保护企业的核心竞争力。</a:t>
            </a:r>
            <a:endParaRPr lang="en-US" altLang="zh-CN" dirty="0"/>
          </a:p>
          <a:p>
            <a:r>
              <a:rPr lang="zh-CN" altLang="en-US" dirty="0"/>
              <a:t>因此，</a:t>
            </a:r>
            <a:r>
              <a:rPr lang="en-US" altLang="zh-CN" dirty="0"/>
              <a:t>IP-guard</a:t>
            </a:r>
            <a:r>
              <a:rPr lang="zh-CN" altLang="en-US" dirty="0"/>
              <a:t>是一款内网安全管理软件，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运用系统管理思想，充分利用操作审计、权限管控、文档加密等技术手段，全面解决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信息安全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应用效率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系统管理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等方面的内网安全难题。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44E80-B602-440E-9525-E081BC4F3DE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44E80-B602-440E-9525-E081BC4F3DE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DDD5E-C967-4D56-AF7F-4547C42AF763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说到</a:t>
            </a:r>
            <a:r>
              <a:rPr lang="en-US" altLang="zh-CN" dirty="0"/>
              <a:t>IP-guard</a:t>
            </a:r>
            <a:r>
              <a:rPr lang="zh-CN" altLang="en-US" dirty="0"/>
              <a:t>，很多人的第一印象会认为这是一款行为管理软件、或者是一款桌面管理软件、或者是一款监控软件，没错，这些确实是</a:t>
            </a:r>
            <a:r>
              <a:rPr lang="en-US" altLang="zh-CN" dirty="0"/>
              <a:t>IP-guard</a:t>
            </a:r>
            <a:r>
              <a:rPr lang="zh-CN" altLang="en-US" dirty="0"/>
              <a:t>产品的部分功能，在某些项目中将</a:t>
            </a:r>
            <a:r>
              <a:rPr lang="en-US" altLang="zh-CN" dirty="0"/>
              <a:t>IP-guard</a:t>
            </a:r>
            <a:r>
              <a:rPr lang="zh-CN" altLang="en-US" dirty="0"/>
              <a:t>定位为行为管理、桌面管理、监控软件业无可厚非，这些也确实是</a:t>
            </a:r>
            <a:r>
              <a:rPr lang="en-US" altLang="zh-CN" dirty="0"/>
              <a:t>IP-guard</a:t>
            </a:r>
            <a:r>
              <a:rPr lang="zh-CN" altLang="en-US" dirty="0"/>
              <a:t>最显而易见的功能。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44E80-B602-440E-9525-E081BC4F3DE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今天跟大家培训我们的产品</a:t>
            </a:r>
            <a:r>
              <a:rPr lang="en-US" altLang="zh-CN" dirty="0" err="1"/>
              <a:t>ip</a:t>
            </a:r>
            <a:r>
              <a:rPr lang="en-US" altLang="zh-CN" dirty="0"/>
              <a:t>-guard</a:t>
            </a:r>
            <a:r>
              <a:rPr lang="zh-CN" altLang="en-US" dirty="0"/>
              <a:t>，首先问个简单的问题，大家知道</a:t>
            </a:r>
            <a:r>
              <a:rPr lang="en-US" altLang="zh-CN" dirty="0" err="1"/>
              <a:t>ip</a:t>
            </a:r>
            <a:r>
              <a:rPr lang="en-US" altLang="zh-CN" dirty="0"/>
              <a:t>-guard</a:t>
            </a:r>
            <a:r>
              <a:rPr lang="zh-CN" altLang="en-US" dirty="0"/>
              <a:t>中的英文</a:t>
            </a:r>
            <a:r>
              <a:rPr lang="en-US" altLang="zh-CN" dirty="0" err="1"/>
              <a:t>ip</a:t>
            </a:r>
            <a:r>
              <a:rPr lang="zh-CN" altLang="en-US" dirty="0"/>
              <a:t>是什么意思吗？为什么我们要把产品名称取为</a:t>
            </a:r>
            <a:r>
              <a:rPr lang="en-US" altLang="zh-CN" dirty="0" err="1"/>
              <a:t>ip</a:t>
            </a:r>
            <a:r>
              <a:rPr lang="en-US" altLang="zh-CN" dirty="0"/>
              <a:t>-guard</a:t>
            </a:r>
            <a:r>
              <a:rPr lang="zh-CN" altLang="en-US" dirty="0"/>
              <a:t>呢？</a:t>
            </a:r>
            <a:endParaRPr lang="en-US" altLang="zh-CN" dirty="0"/>
          </a:p>
          <a:p>
            <a:r>
              <a:rPr lang="en-US" altLang="zh-CN" dirty="0" err="1"/>
              <a:t>ip</a:t>
            </a:r>
            <a:r>
              <a:rPr lang="en-US" altLang="zh-CN" dirty="0"/>
              <a:t>-guard</a:t>
            </a:r>
            <a:r>
              <a:rPr lang="zh-CN" altLang="en-US" dirty="0"/>
              <a:t>是英文</a:t>
            </a:r>
            <a:r>
              <a:rPr lang="en-US" altLang="zh-CN" dirty="0"/>
              <a:t>intellectual property guard</a:t>
            </a:r>
            <a:r>
              <a:rPr lang="zh-CN" altLang="en-US" dirty="0"/>
              <a:t>的缩写，中文意思就是“智力财产保护”，或者叫做“知识产权保护”，即希望通过</a:t>
            </a:r>
            <a:r>
              <a:rPr lang="en-US" altLang="zh-CN" dirty="0" err="1"/>
              <a:t>ip</a:t>
            </a:r>
            <a:r>
              <a:rPr lang="en-US" altLang="zh-CN" dirty="0"/>
              <a:t>-guard</a:t>
            </a:r>
            <a:r>
              <a:rPr lang="zh-CN" altLang="en-US" dirty="0"/>
              <a:t>这个产品去保护企业的核心竞争力。</a:t>
            </a:r>
            <a:endParaRPr lang="en-US" altLang="zh-CN" dirty="0"/>
          </a:p>
          <a:p>
            <a:r>
              <a:rPr lang="zh-CN" altLang="en-US" dirty="0"/>
              <a:t>因此，</a:t>
            </a:r>
            <a:r>
              <a:rPr lang="en-US" altLang="zh-CN" dirty="0"/>
              <a:t>IP-guard</a:t>
            </a:r>
            <a:r>
              <a:rPr lang="zh-CN" altLang="en-US" dirty="0"/>
              <a:t>是一款内网安全管理软件，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运用系统管理思想，充分利用操作审计、权限管控、文档加密等技术手段，全面解决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信息安全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应用效率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系统管理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等方面的内网安全难题。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44E80-B602-440E-9525-E081BC4F3DE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首先第一个：基本模块</a:t>
            </a:r>
            <a:endParaRPr lang="en-US" altLang="zh-CN" dirty="0"/>
          </a:p>
          <a:p>
            <a:r>
              <a:rPr lang="zh-CN" altLang="en-US" dirty="0"/>
              <a:t>这个模块对客户来说是必选模块，它是整个</a:t>
            </a:r>
            <a:r>
              <a:rPr lang="en-US" altLang="zh-CN" dirty="0"/>
              <a:t>IP-guard</a:t>
            </a:r>
            <a:r>
              <a:rPr lang="zh-CN" altLang="en-US" dirty="0"/>
              <a:t>系统的基础框架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44E80-B602-440E-9525-E081BC4F3DE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接下来，我们讲文档操作管控模块，那么我们先看下用户一般会存在哪些应用需求，或者说存在哪些问题。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44E80-B602-440E-9525-E081BC4F3DE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44E80-B602-440E-9525-E081BC4F3DE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我们看下</a:t>
            </a:r>
            <a:r>
              <a:rPr lang="en-US" altLang="zh-CN" dirty="0"/>
              <a:t>IP-guard</a:t>
            </a:r>
            <a:r>
              <a:rPr lang="zh-CN" altLang="en-US" dirty="0"/>
              <a:t>的文档操作管控功能，</a:t>
            </a:r>
            <a:endParaRPr lang="en-US" altLang="zh-CN" dirty="0"/>
          </a:p>
          <a:p>
            <a:r>
              <a:rPr lang="zh-CN" altLang="en-US" dirty="0"/>
              <a:t>首先，</a:t>
            </a:r>
            <a:r>
              <a:rPr lang="en-US" altLang="zh-CN" dirty="0"/>
              <a:t>IP-guard</a:t>
            </a:r>
            <a:r>
              <a:rPr lang="zh-CN" altLang="en-US" dirty="0"/>
              <a:t>具备文档操作审计功能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同时，对于文档被恶意篡改、删除的行为，</a:t>
            </a:r>
            <a:r>
              <a:rPr lang="en-US" altLang="zh-CN" dirty="0"/>
              <a:t>IP-guard</a:t>
            </a:r>
            <a:r>
              <a:rPr lang="zh-CN" altLang="en-US" dirty="0"/>
              <a:t>能够对文档进行备份</a:t>
            </a:r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44E80-B602-440E-9525-E081BC4F3DE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其次，</a:t>
            </a:r>
            <a:r>
              <a:rPr lang="en-US" altLang="zh-CN" dirty="0"/>
              <a:t>IP-guard</a:t>
            </a:r>
            <a:r>
              <a:rPr lang="zh-CN" altLang="en-US" dirty="0"/>
              <a:t>能够对文档的操作权限进行控制</a:t>
            </a:r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44E80-B602-440E-9525-E081BC4F3DE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44E80-B602-440E-9525-E081BC4F3DE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buFont typeface="Wingdings" pitchFamily="2" charset="2"/>
              <a:buChar char="l"/>
              <a:defRPr sz="28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5000"/>
              </a:lnSpc>
              <a:buFont typeface="Wingdings" pitchFamily="2" charset="2"/>
              <a:buChar char="n"/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5000"/>
              </a:lnSpc>
              <a:buFont typeface="Wingdings" pitchFamily="2" charset="2"/>
              <a:buChar char="u"/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5000"/>
              </a:lnSpc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5000"/>
              </a:lnSpc>
              <a:buFont typeface="Wingdings" pitchFamily="2" charset="2"/>
              <a:buChar char="ü"/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428C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5000"/>
        </a:lnSpc>
        <a:spcBef>
          <a:spcPct val="20000"/>
        </a:spcBef>
        <a:buFont typeface="Wingdings" pitchFamily="2" charset="2"/>
        <a:buChar char="l"/>
        <a:defRPr sz="28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lnSpc>
          <a:spcPct val="125000"/>
        </a:lnSpc>
        <a:spcBef>
          <a:spcPct val="20000"/>
        </a:spcBef>
        <a:buFont typeface="Wingdings" pitchFamily="2" charset="2"/>
        <a:buChar char="n"/>
        <a:defRPr sz="24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ct val="20000"/>
        </a:spcBef>
        <a:buFont typeface="Wingdings" pitchFamily="2" charset="2"/>
        <a:buChar char="u"/>
        <a:defRPr sz="20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ct val="20000"/>
        </a:spcBef>
        <a:buFont typeface="Wingdings" pitchFamily="2" charset="2"/>
        <a:buChar char="p"/>
        <a:defRPr sz="18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ct val="20000"/>
        </a:spcBef>
        <a:buFont typeface="Wingdings" pitchFamily="2" charset="2"/>
        <a:buChar char="ü"/>
        <a:defRPr sz="18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31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3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0.png"/><Relationship Id="rId4" Type="http://schemas.openxmlformats.org/officeDocument/2006/relationships/image" Target="../media/image75.jpeg"/><Relationship Id="rId9" Type="http://schemas.openxmlformats.org/officeDocument/2006/relationships/image" Target="../media/image7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4.png"/><Relationship Id="rId7" Type="http://schemas.openxmlformats.org/officeDocument/2006/relationships/image" Target="../media/image8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image" Target="../media/image9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1.png"/><Relationship Id="rId7" Type="http://schemas.openxmlformats.org/officeDocument/2006/relationships/image" Target="../media/image95.png"/><Relationship Id="rId12" Type="http://schemas.openxmlformats.org/officeDocument/2006/relationships/image" Target="../media/image100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88.png"/><Relationship Id="rId10" Type="http://schemas.openxmlformats.org/officeDocument/2006/relationships/image" Target="../media/image98.png"/><Relationship Id="rId4" Type="http://schemas.openxmlformats.org/officeDocument/2006/relationships/image" Target="../media/image80.png"/><Relationship Id="rId9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86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image" Target="../media/image118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3.png"/><Relationship Id="rId7" Type="http://schemas.openxmlformats.org/officeDocument/2006/relationships/image" Target="../media/image11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5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5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8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39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17.png"/><Relationship Id="rId7" Type="http://schemas.openxmlformats.org/officeDocument/2006/relationships/image" Target="../media/image173.png"/><Relationship Id="rId12" Type="http://schemas.openxmlformats.org/officeDocument/2006/relationships/image" Target="../media/image62.png"/><Relationship Id="rId17" Type="http://schemas.openxmlformats.org/officeDocument/2006/relationships/image" Target="../media/image180.png"/><Relationship Id="rId2" Type="http://schemas.openxmlformats.org/officeDocument/2006/relationships/image" Target="../media/image30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5.png"/><Relationship Id="rId5" Type="http://schemas.openxmlformats.org/officeDocument/2006/relationships/image" Target="../media/image171.png"/><Relationship Id="rId15" Type="http://schemas.openxmlformats.org/officeDocument/2006/relationships/image" Target="../media/image178.png"/><Relationship Id="rId10" Type="http://schemas.openxmlformats.org/officeDocument/2006/relationships/image" Target="../media/image174.png"/><Relationship Id="rId4" Type="http://schemas.openxmlformats.org/officeDocument/2006/relationships/image" Target="../media/image170.png"/><Relationship Id="rId9" Type="http://schemas.openxmlformats.org/officeDocument/2006/relationships/image" Target="../media/image47.png"/><Relationship Id="rId14" Type="http://schemas.openxmlformats.org/officeDocument/2006/relationships/image" Target="../media/image17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5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93.png"/><Relationship Id="rId4" Type="http://schemas.openxmlformats.org/officeDocument/2006/relationships/image" Target="../media/image184.png"/><Relationship Id="rId9" Type="http://schemas.openxmlformats.org/officeDocument/2006/relationships/image" Target="../media/image18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IP-guard</a:t>
            </a:r>
            <a:r>
              <a:rPr lang="zh-CN" altLang="en-US" dirty="0"/>
              <a:t>产品功能简介</a:t>
            </a:r>
          </a:p>
        </p:txBody>
      </p:sp>
    </p:spTree>
  </p:cSld>
  <p:clrMapOvr>
    <a:masterClrMapping/>
  </p:clrMapOvr>
  <p:transition advTm="241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文档操作管控</a:t>
            </a:r>
          </a:p>
        </p:txBody>
      </p:sp>
      <p:pic>
        <p:nvPicPr>
          <p:cNvPr id="5" name="Picture 17" descr="C:\Documents and Settings\zhengxue\桌面\IP-guard18大模块\IP-guard18大模块\IP-guard文档加密系统 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2643182"/>
            <a:ext cx="724133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应用需求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586842" y="2000240"/>
            <a:ext cx="7200000" cy="2340000"/>
          </a:xfrm>
          <a:prstGeom prst="roundRect">
            <a:avLst>
              <a:gd name="adj" fmla="val 11121"/>
            </a:avLst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员工离职前，将有价值文档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拷贝带离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公司，却无从查证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共享服务器文档经常被有意或无意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，却无法复原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无法详细掌握公司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文档流通情况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，出现安全事故难于追溯</a:t>
            </a:r>
          </a:p>
        </p:txBody>
      </p:sp>
      <p:pic>
        <p:nvPicPr>
          <p:cNvPr id="5" name="Picture 4" descr="E:\市场部文档\产品图片\400个常用ppt图标_ppt宝藏_www.pptbz\400个常用ppt图标_ppt宝藏_www.pptbz\400个常用ppt图标(351)_ppt宝藏_www.pptbz.c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00306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详细记录文档操作</a:t>
            </a:r>
          </a:p>
        </p:txBody>
      </p:sp>
      <p:sp>
        <p:nvSpPr>
          <p:cNvPr id="4" name="矩形 3"/>
          <p:cNvSpPr/>
          <p:nvPr/>
        </p:nvSpPr>
        <p:spPr>
          <a:xfrm>
            <a:off x="1985942" y="1857364"/>
            <a:ext cx="7029466" cy="785818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8159" y="2815254"/>
            <a:ext cx="769065" cy="1428138"/>
            <a:chOff x="3857620" y="2714620"/>
            <a:chExt cx="769065" cy="1428138"/>
          </a:xfrm>
        </p:grpSpPr>
        <p:pic>
          <p:nvPicPr>
            <p:cNvPr id="6" name="Picture 18" descr="D:\备用机文件-zhonggm\PPT-统一图标\128\文档--icon (4).png"/>
            <p:cNvPicPr>
              <a:picLocks noChangeAspect="1" noChangeArrowheads="1"/>
            </p:cNvPicPr>
            <p:nvPr/>
          </p:nvPicPr>
          <p:blipFill>
            <a:blip r:embed="rId3" cstate="print"/>
            <a:srcRect r="33861"/>
            <a:stretch>
              <a:fillRect/>
            </a:stretch>
          </p:blipFill>
          <p:spPr bwMode="auto">
            <a:xfrm>
              <a:off x="3857620" y="2714620"/>
              <a:ext cx="714380" cy="1080120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3929058" y="374264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文档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185182" y="2671756"/>
            <a:ext cx="46434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文档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全生命周期操作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审计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（审计详尽而细致，实现对文档的有效追溯）</a:t>
            </a:r>
          </a:p>
        </p:txBody>
      </p:sp>
      <p:sp>
        <p:nvSpPr>
          <p:cNvPr id="9" name="矩形 8"/>
          <p:cNvSpPr/>
          <p:nvPr/>
        </p:nvSpPr>
        <p:spPr>
          <a:xfrm>
            <a:off x="2071668" y="1989442"/>
            <a:ext cx="900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创建</a:t>
            </a:r>
          </a:p>
        </p:txBody>
      </p:sp>
      <p:sp>
        <p:nvSpPr>
          <p:cNvPr id="10" name="矩形 9"/>
          <p:cNvSpPr/>
          <p:nvPr/>
        </p:nvSpPr>
        <p:spPr>
          <a:xfrm>
            <a:off x="3071800" y="1989442"/>
            <a:ext cx="900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访问</a:t>
            </a:r>
          </a:p>
        </p:txBody>
      </p:sp>
      <p:sp>
        <p:nvSpPr>
          <p:cNvPr id="11" name="矩形 10"/>
          <p:cNvSpPr/>
          <p:nvPr/>
        </p:nvSpPr>
        <p:spPr>
          <a:xfrm>
            <a:off x="6072196" y="1989442"/>
            <a:ext cx="900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复制</a:t>
            </a:r>
          </a:p>
        </p:txBody>
      </p:sp>
      <p:sp>
        <p:nvSpPr>
          <p:cNvPr id="12" name="矩形 11"/>
          <p:cNvSpPr/>
          <p:nvPr/>
        </p:nvSpPr>
        <p:spPr>
          <a:xfrm>
            <a:off x="4071932" y="1989442"/>
            <a:ext cx="900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</a:t>
            </a:r>
          </a:p>
        </p:txBody>
      </p:sp>
      <p:sp>
        <p:nvSpPr>
          <p:cNvPr id="13" name="矩形 12"/>
          <p:cNvSpPr/>
          <p:nvPr/>
        </p:nvSpPr>
        <p:spPr>
          <a:xfrm>
            <a:off x="5072064" y="1989442"/>
            <a:ext cx="900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重命名</a:t>
            </a:r>
          </a:p>
        </p:txBody>
      </p:sp>
      <p:sp>
        <p:nvSpPr>
          <p:cNvPr id="14" name="矩形 13"/>
          <p:cNvSpPr/>
          <p:nvPr/>
        </p:nvSpPr>
        <p:spPr>
          <a:xfrm>
            <a:off x="7072328" y="1989442"/>
            <a:ext cx="900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修改</a:t>
            </a:r>
          </a:p>
        </p:txBody>
      </p:sp>
      <p:sp>
        <p:nvSpPr>
          <p:cNvPr id="15" name="矩形 14"/>
          <p:cNvSpPr/>
          <p:nvPr/>
        </p:nvSpPr>
        <p:spPr>
          <a:xfrm>
            <a:off x="8058260" y="1989442"/>
            <a:ext cx="900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删除</a:t>
            </a:r>
          </a:p>
        </p:txBody>
      </p:sp>
      <p:cxnSp>
        <p:nvCxnSpPr>
          <p:cNvPr id="16" name="肘形连接符 15"/>
          <p:cNvCxnSpPr/>
          <p:nvPr/>
        </p:nvCxnSpPr>
        <p:spPr>
          <a:xfrm flipV="1">
            <a:off x="928662" y="2259442"/>
            <a:ext cx="928694" cy="912380"/>
          </a:xfrm>
          <a:prstGeom prst="bentConnector3">
            <a:avLst>
              <a:gd name="adj1" fmla="val 50000"/>
            </a:avLst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928662" y="3529012"/>
            <a:ext cx="928694" cy="642942"/>
          </a:xfrm>
          <a:prstGeom prst="bentConnector3">
            <a:avLst>
              <a:gd name="adj1" fmla="val 50000"/>
            </a:avLst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214678" y="4020616"/>
            <a:ext cx="1152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复制</a:t>
            </a:r>
          </a:p>
        </p:txBody>
      </p:sp>
      <p:sp>
        <p:nvSpPr>
          <p:cNvPr id="19" name="矩形 18"/>
          <p:cNvSpPr/>
          <p:nvPr/>
        </p:nvSpPr>
        <p:spPr>
          <a:xfrm>
            <a:off x="4563008" y="4020616"/>
            <a:ext cx="1152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恶意篡改</a:t>
            </a:r>
          </a:p>
        </p:txBody>
      </p:sp>
      <p:sp>
        <p:nvSpPr>
          <p:cNvPr id="20" name="矩形 19"/>
          <p:cNvSpPr/>
          <p:nvPr/>
        </p:nvSpPr>
        <p:spPr>
          <a:xfrm>
            <a:off x="5920330" y="4020616"/>
            <a:ext cx="1152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删除</a:t>
            </a:r>
          </a:p>
        </p:txBody>
      </p:sp>
      <p:sp>
        <p:nvSpPr>
          <p:cNvPr id="21" name="矩形 20"/>
          <p:cNvSpPr/>
          <p:nvPr/>
        </p:nvSpPr>
        <p:spPr>
          <a:xfrm>
            <a:off x="3071802" y="3888178"/>
            <a:ext cx="4143404" cy="785818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928794" y="4516372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离职前</a:t>
            </a:r>
          </a:p>
        </p:txBody>
      </p:sp>
      <p:pic>
        <p:nvPicPr>
          <p:cNvPr id="2050" name="Picture 2" descr="C:\Users\liuhj\AppData\Local\Temp\database_storage_128px_13530_easyicon.ne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1156" y="4001254"/>
            <a:ext cx="720000" cy="720000"/>
          </a:xfrm>
          <a:prstGeom prst="rect">
            <a:avLst/>
          </a:prstGeom>
          <a:noFill/>
        </p:spPr>
      </p:pic>
      <p:cxnSp>
        <p:nvCxnSpPr>
          <p:cNvPr id="25" name="直接箭头连接符 24"/>
          <p:cNvCxnSpPr/>
          <p:nvPr/>
        </p:nvCxnSpPr>
        <p:spPr>
          <a:xfrm>
            <a:off x="7315338" y="4429882"/>
            <a:ext cx="900000" cy="1588"/>
          </a:xfrm>
          <a:prstGeom prst="straightConnector1">
            <a:avLst/>
          </a:prstGeom>
          <a:ln w="28575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16140" y="4001254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备份</a:t>
            </a:r>
          </a:p>
        </p:txBody>
      </p:sp>
      <p:pic>
        <p:nvPicPr>
          <p:cNvPr id="27" name="Picture 22" descr="D:\备用机文件-zhonggm\PPT-统一图标\128\男员工 (6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29728" y="3816740"/>
            <a:ext cx="719999" cy="7200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2643174" y="4858748"/>
            <a:ext cx="5072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文档复制、篡改、删除前进行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备份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（既实现有效追溯、又防止文档被破坏）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/>
      <p:bldP spid="26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限制文档使用权限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408248" y="2000240"/>
            <a:ext cx="1109496" cy="1500198"/>
            <a:chOff x="3370000" y="1857364"/>
            <a:chExt cx="1109496" cy="1500198"/>
          </a:xfrm>
        </p:grpSpPr>
        <p:pic>
          <p:nvPicPr>
            <p:cNvPr id="4" name="Picture 36" descr="D:\备用机文件-zhonggm\PPT-统一图标\128\Adobe-Photoshop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99496" y="1857364"/>
              <a:ext cx="1080000" cy="1080000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3370000" y="298823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设计图纸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14282" y="2000240"/>
            <a:ext cx="1151438" cy="1369464"/>
            <a:chOff x="214282" y="2000240"/>
            <a:chExt cx="1151438" cy="1369464"/>
          </a:xfrm>
        </p:grpSpPr>
        <p:pic>
          <p:nvPicPr>
            <p:cNvPr id="7" name="Picture 19" descr="D:\备用机文件-zhonggm\PPT-统一图标\128\其他部门 (1)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5720" y="2000240"/>
              <a:ext cx="1080000" cy="10800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14282" y="300037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设计人员</a:t>
              </a:r>
            </a:p>
          </p:txBody>
        </p:sp>
      </p:grpSp>
      <p:cxnSp>
        <p:nvCxnSpPr>
          <p:cNvPr id="10" name="直接箭头连接符 9"/>
          <p:cNvCxnSpPr/>
          <p:nvPr/>
        </p:nvCxnSpPr>
        <p:spPr>
          <a:xfrm>
            <a:off x="1428728" y="2357430"/>
            <a:ext cx="2880000" cy="1588"/>
          </a:xfrm>
          <a:prstGeom prst="straightConnector1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14480" y="19288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读取、修改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00232" y="29289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删除</a:t>
            </a:r>
          </a:p>
        </p:txBody>
      </p:sp>
      <p:pic>
        <p:nvPicPr>
          <p:cNvPr id="13" name="圖片 3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43240" y="2120894"/>
            <a:ext cx="4320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直接箭头连接符 13"/>
          <p:cNvCxnSpPr/>
          <p:nvPr/>
        </p:nvCxnSpPr>
        <p:spPr>
          <a:xfrm>
            <a:off x="1428728" y="2857496"/>
            <a:ext cx="2880000" cy="1588"/>
          </a:xfrm>
          <a:prstGeom prst="straightConnector1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禁止符 14"/>
          <p:cNvSpPr/>
          <p:nvPr/>
        </p:nvSpPr>
        <p:spPr>
          <a:xfrm>
            <a:off x="3157988" y="2655628"/>
            <a:ext cx="432000" cy="432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921156" y="1928802"/>
            <a:ext cx="1080000" cy="1369464"/>
            <a:chOff x="7358082" y="1928802"/>
            <a:chExt cx="1080000" cy="1369464"/>
          </a:xfrm>
        </p:grpSpPr>
        <p:pic>
          <p:nvPicPr>
            <p:cNvPr id="17" name="Picture 4" descr="E:\市场部文档\产品图片\400个常用ppt图标_ppt宝藏_www.pptbz\400个常用ppt图标_ppt宝藏_www.pptbz\400个常用ppt图标(351)_ppt宝藏_www.pptbz.com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58082" y="1928802"/>
              <a:ext cx="1080000" cy="10800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7473764" y="29289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人事部</a:t>
              </a:r>
            </a:p>
          </p:txBody>
        </p:sp>
      </p:grpSp>
      <p:cxnSp>
        <p:nvCxnSpPr>
          <p:cNvPr id="20" name="直接箭头连接符 19"/>
          <p:cNvCxnSpPr/>
          <p:nvPr/>
        </p:nvCxnSpPr>
        <p:spPr>
          <a:xfrm rot="10800000">
            <a:off x="5555272" y="2571744"/>
            <a:ext cx="2160000" cy="158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15140" y="21431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读取</a:t>
            </a:r>
          </a:p>
        </p:txBody>
      </p:sp>
      <p:sp>
        <p:nvSpPr>
          <p:cNvPr id="22" name="禁止符 21"/>
          <p:cNvSpPr/>
          <p:nvPr/>
        </p:nvSpPr>
        <p:spPr>
          <a:xfrm>
            <a:off x="6140264" y="2357430"/>
            <a:ext cx="432000" cy="432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4348" y="4072930"/>
            <a:ext cx="7643866" cy="7848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限制文档的读取、修改、删除权限，既防止非授权访问导致机密扩散，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又避免文档被有意、无意破坏带来不必要的损失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  <p:bldP spid="21" grpId="0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打印管控</a:t>
            </a:r>
          </a:p>
        </p:txBody>
      </p:sp>
      <p:pic>
        <p:nvPicPr>
          <p:cNvPr id="6" name="Picture 3" descr="C:\Documents and Settings\zhengxue\桌面\IP-guard18大模块\IP-guard18大模块\文档打印管控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6790" y="2643182"/>
            <a:ext cx="1177508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打印管控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71604" y="2071678"/>
            <a:ext cx="7200000" cy="2340000"/>
          </a:xfrm>
          <a:prstGeom prst="roundRect">
            <a:avLst>
              <a:gd name="adj" fmla="val 10299"/>
            </a:avLst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公司敏感数据怀疑被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打印带离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公司，却苦于无证据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各种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无关打印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导致公司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纸墨消耗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非常大，严重浪费打印资源</a:t>
            </a:r>
          </a:p>
        </p:txBody>
      </p:sp>
      <p:pic>
        <p:nvPicPr>
          <p:cNvPr id="5" name="Picture 19" descr="D:\备用机文件-zhonggm\PPT-统一图标\128\其他部门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71744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记录打印行为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380608"/>
            <a:ext cx="8429684" cy="119126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1437166"/>
            <a:ext cx="8429684" cy="7848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详细记录每次打印行为（包括打印的时间、用户、文件名、页数等）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实现事后有据可查，防止打印泄密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 t="6383"/>
          <a:stretch>
            <a:fillRect/>
          </a:stretch>
        </p:blipFill>
        <p:spPr bwMode="auto">
          <a:xfrm>
            <a:off x="1285852" y="3714752"/>
            <a:ext cx="3655394" cy="269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形状 10"/>
          <p:cNvCxnSpPr/>
          <p:nvPr/>
        </p:nvCxnSpPr>
        <p:spPr>
          <a:xfrm rot="16200000" flipH="1">
            <a:off x="173064" y="3917103"/>
            <a:ext cx="1339066" cy="828000"/>
          </a:xfrm>
          <a:prstGeom prst="bentConnector2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8596" y="45720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备份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29190" y="4572996"/>
            <a:ext cx="3852000" cy="7848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还可备份打印内容（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JPG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图片形式）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使得审计更有意义，不仅是一条记录</a:t>
            </a:r>
          </a:p>
        </p:txBody>
      </p:sp>
      <p:sp>
        <p:nvSpPr>
          <p:cNvPr id="10" name="矩形 9"/>
          <p:cNvSpPr/>
          <p:nvPr/>
        </p:nvSpPr>
        <p:spPr>
          <a:xfrm>
            <a:off x="357158" y="2857496"/>
            <a:ext cx="214314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限制打印权限</a:t>
            </a:r>
          </a:p>
        </p:txBody>
      </p:sp>
      <p:pic>
        <p:nvPicPr>
          <p:cNvPr id="4" name="Picture 3" descr="E:\市场部文档\产品图片\400个常用ppt图标_ppt宝藏_www.pptbz\400个常用ppt图标_ppt宝藏_www.pptbz\400个常用ppt图标(366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7818" y="2722456"/>
            <a:ext cx="1080000" cy="1080000"/>
          </a:xfrm>
          <a:prstGeom prst="rect">
            <a:avLst/>
          </a:prstGeom>
          <a:noFill/>
        </p:spPr>
      </p:pic>
      <p:cxnSp>
        <p:nvCxnSpPr>
          <p:cNvPr id="7" name="形状 16"/>
          <p:cNvCxnSpPr/>
          <p:nvPr/>
        </p:nvCxnSpPr>
        <p:spPr>
          <a:xfrm flipV="1">
            <a:off x="5301024" y="2493394"/>
            <a:ext cx="2700000" cy="612000"/>
          </a:xfrm>
          <a:prstGeom prst="bentConnector3">
            <a:avLst>
              <a:gd name="adj1" fmla="val 73190"/>
            </a:avLst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/>
          <p:nvPr/>
        </p:nvCxnSpPr>
        <p:spPr>
          <a:xfrm>
            <a:off x="5301024" y="3422088"/>
            <a:ext cx="2700000" cy="612000"/>
          </a:xfrm>
          <a:prstGeom prst="bentConnector3">
            <a:avLst>
              <a:gd name="adj1" fmla="val 73373"/>
            </a:avLst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7805204" y="2142726"/>
            <a:ext cx="1338828" cy="1102082"/>
            <a:chOff x="7805204" y="2270532"/>
            <a:chExt cx="1338828" cy="1102082"/>
          </a:xfrm>
        </p:grpSpPr>
        <p:pic>
          <p:nvPicPr>
            <p:cNvPr id="2050" name="Picture 2" descr="C:\Users\liuhj\AppData\Local\Temp\print_512px_1175446_easyicon.net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09450" y="2270532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7805204" y="30032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普通打印机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805204" y="3648544"/>
            <a:ext cx="1338828" cy="1096158"/>
            <a:chOff x="7805204" y="3776350"/>
            <a:chExt cx="1338828" cy="1096158"/>
          </a:xfrm>
        </p:grpSpPr>
        <p:pic>
          <p:nvPicPr>
            <p:cNvPr id="2051" name="Picture 3" descr="C:\Users\liuhj\AppData\Local\Temp\print_512px_1175846_easyicon.ne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09450" y="377635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7805204" y="450317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彩色打印机</a:t>
              </a:r>
            </a:p>
          </p:txBody>
        </p:sp>
      </p:grpSp>
      <p:sp>
        <p:nvSpPr>
          <p:cNvPr id="11" name="禁止符 10"/>
          <p:cNvSpPr/>
          <p:nvPr/>
        </p:nvSpPr>
        <p:spPr>
          <a:xfrm>
            <a:off x="7355272" y="3855588"/>
            <a:ext cx="360000" cy="36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圖片 3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55272" y="2308576"/>
            <a:ext cx="36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344058" y="26484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限制打印权限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43450" y="3530256"/>
            <a:ext cx="2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有效杜绝高性能打印导致资源浪费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113348" y="1656140"/>
            <a:ext cx="1500198" cy="756000"/>
            <a:chOff x="342410" y="1798068"/>
            <a:chExt cx="1500198" cy="756000"/>
          </a:xfrm>
        </p:grpSpPr>
        <p:pic>
          <p:nvPicPr>
            <p:cNvPr id="2052" name="Picture 4" descr="C:\Users\liuhj\AppData\Local\Temp\Office_Word_256px_1073235_easyicon.ne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4790" y="1872112"/>
              <a:ext cx="612000" cy="612000"/>
            </a:xfrm>
            <a:prstGeom prst="rect">
              <a:avLst/>
            </a:prstGeom>
            <a:noFill/>
          </p:spPr>
        </p:pic>
        <p:pic>
          <p:nvPicPr>
            <p:cNvPr id="2053" name="Picture 5" descr="C:\Users\liuhj\AppData\Local\Temp\Office_Excel_256px_1073233_easyicon.net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59170" y="1872112"/>
              <a:ext cx="612000" cy="612000"/>
            </a:xfrm>
            <a:prstGeom prst="rect">
              <a:avLst/>
            </a:prstGeom>
            <a:noFill/>
          </p:spPr>
        </p:pic>
        <p:sp>
          <p:nvSpPr>
            <p:cNvPr id="25" name="圆角矩形 24"/>
            <p:cNvSpPr/>
            <p:nvPr/>
          </p:nvSpPr>
          <p:spPr>
            <a:xfrm>
              <a:off x="342410" y="1798068"/>
              <a:ext cx="1500198" cy="756000"/>
            </a:xfrm>
            <a:prstGeom prst="roundRect">
              <a:avLst>
                <a:gd name="adj" fmla="val 10474"/>
              </a:avLst>
            </a:prstGeom>
            <a:noFill/>
            <a:ln w="19050">
              <a:solidFill>
                <a:srgbClr val="0042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84918" y="2685750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限制可进行打印的应用程序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36068" y="35155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防止敏感程序打印泄密</a:t>
            </a:r>
          </a:p>
        </p:txBody>
      </p:sp>
      <p:cxnSp>
        <p:nvCxnSpPr>
          <p:cNvPr id="46" name="肘形连接符 45"/>
          <p:cNvCxnSpPr/>
          <p:nvPr/>
        </p:nvCxnSpPr>
        <p:spPr>
          <a:xfrm rot="16200000" flipH="1">
            <a:off x="2196290" y="966520"/>
            <a:ext cx="720000" cy="3600000"/>
          </a:xfrm>
          <a:prstGeom prst="bentConnector2">
            <a:avLst/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757686" y="3441260"/>
            <a:ext cx="3600000" cy="720000"/>
          </a:xfrm>
          <a:prstGeom prst="bentConnector3">
            <a:avLst>
              <a:gd name="adj1" fmla="val -192"/>
            </a:avLst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禁止符 50"/>
          <p:cNvSpPr/>
          <p:nvPr/>
        </p:nvSpPr>
        <p:spPr>
          <a:xfrm>
            <a:off x="571472" y="3628380"/>
            <a:ext cx="360000" cy="36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2" name="圖片 3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472" y="2611706"/>
            <a:ext cx="36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" name="组合 44"/>
          <p:cNvGrpSpPr/>
          <p:nvPr/>
        </p:nvGrpSpPr>
        <p:grpSpPr>
          <a:xfrm>
            <a:off x="142844" y="4173198"/>
            <a:ext cx="1500198" cy="756000"/>
            <a:chOff x="214282" y="5072074"/>
            <a:chExt cx="1500198" cy="756000"/>
          </a:xfrm>
        </p:grpSpPr>
        <p:grpSp>
          <p:nvGrpSpPr>
            <p:cNvPr id="44" name="组合 43"/>
            <p:cNvGrpSpPr/>
            <p:nvPr/>
          </p:nvGrpSpPr>
          <p:grpSpPr>
            <a:xfrm>
              <a:off x="285720" y="5146118"/>
              <a:ext cx="1290942" cy="648000"/>
              <a:chOff x="329964" y="4729632"/>
              <a:chExt cx="1290942" cy="648000"/>
            </a:xfrm>
          </p:grpSpPr>
          <p:pic>
            <p:nvPicPr>
              <p:cNvPr id="27" name="Picture 9" descr="D:\备用机文件-zhonggm\PPT-统一图标\128\ERP服务器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972906" y="4729632"/>
                <a:ext cx="648000" cy="648000"/>
              </a:xfrm>
              <a:prstGeom prst="rect">
                <a:avLst/>
              </a:prstGeom>
              <a:noFill/>
            </p:spPr>
          </p:pic>
          <p:pic>
            <p:nvPicPr>
              <p:cNvPr id="2056" name="Picture 8" descr="C:\Users\liuhj\AppData\Local\Temp\Adobe_Photoshop_icon_256px_1073166_easyicon.net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29964" y="4729632"/>
                <a:ext cx="612000" cy="612000"/>
              </a:xfrm>
              <a:prstGeom prst="rect">
                <a:avLst/>
              </a:prstGeom>
              <a:noFill/>
            </p:spPr>
          </p:pic>
        </p:grpSp>
        <p:sp>
          <p:nvSpPr>
            <p:cNvPr id="29" name="圆角矩形 28"/>
            <p:cNvSpPr/>
            <p:nvPr/>
          </p:nvSpPr>
          <p:spPr>
            <a:xfrm>
              <a:off x="214282" y="5072074"/>
              <a:ext cx="1500198" cy="756000"/>
            </a:xfrm>
            <a:prstGeom prst="roundRect">
              <a:avLst>
                <a:gd name="adj" fmla="val 10474"/>
              </a:avLst>
            </a:prstGeom>
            <a:noFill/>
            <a:ln w="19050">
              <a:solidFill>
                <a:srgbClr val="0042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428728" y="5214950"/>
            <a:ext cx="6357982" cy="7848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注意：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支持对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本地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共享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虚拟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打印机的使用权限进行控制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8" grpId="0"/>
      <p:bldP spid="26" grpId="0"/>
      <p:bldP spid="32" grpId="0"/>
      <p:bldP spid="51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打印浮水印</a:t>
            </a:r>
          </a:p>
        </p:txBody>
      </p:sp>
      <p:pic>
        <p:nvPicPr>
          <p:cNvPr id="1026" name="Picture 2" descr="C:\Users\liuhj\AppData\Local\Temp\Printer_1216px_1176518_easyicon.n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2643182"/>
            <a:ext cx="1022804" cy="900000"/>
          </a:xfrm>
          <a:prstGeom prst="rect">
            <a:avLst/>
          </a:prstGeom>
          <a:noFill/>
        </p:spPr>
      </p:pic>
      <p:cxnSp>
        <p:nvCxnSpPr>
          <p:cNvPr id="7" name="直接箭头连接符 6"/>
          <p:cNvCxnSpPr/>
          <p:nvPr/>
        </p:nvCxnSpPr>
        <p:spPr>
          <a:xfrm>
            <a:off x="1285852" y="3071810"/>
            <a:ext cx="1260000" cy="1588"/>
          </a:xfrm>
          <a:prstGeom prst="straightConnector1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8728" y="235743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自定义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浮水印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2756554" y="2208934"/>
            <a:ext cx="1620000" cy="720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文字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图片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756554" y="3214686"/>
            <a:ext cx="1620000" cy="720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二维码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643174" y="2029736"/>
            <a:ext cx="1857388" cy="2071702"/>
          </a:xfrm>
          <a:prstGeom prst="roundRect">
            <a:avLst>
              <a:gd name="adj" fmla="val 10315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557950" y="3071810"/>
            <a:ext cx="1800000" cy="1588"/>
          </a:xfrm>
          <a:prstGeom prst="straightConnector1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5414" y="26310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浮水印效果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20226" y="41433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浮水印类型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257760"/>
            <a:ext cx="2504676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0" y="5072074"/>
            <a:ext cx="6500826" cy="7848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纸张上呈现出打印者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计算机名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地址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用户名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打印时间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从而对打印行为进行精确定位，实现有效追溯</a:t>
            </a:r>
          </a:p>
        </p:txBody>
      </p:sp>
      <p:cxnSp>
        <p:nvCxnSpPr>
          <p:cNvPr id="19" name="形状 18"/>
          <p:cNvCxnSpPr>
            <a:stCxn id="1027" idx="2"/>
            <a:endCxn id="17" idx="3"/>
          </p:cNvCxnSpPr>
          <p:nvPr/>
        </p:nvCxnSpPr>
        <p:spPr>
          <a:xfrm rot="5400000">
            <a:off x="6823631" y="4534955"/>
            <a:ext cx="606729" cy="1252338"/>
          </a:xfrm>
          <a:prstGeom prst="bentConnector2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设备管控</a:t>
            </a:r>
          </a:p>
        </p:txBody>
      </p:sp>
      <p:pic>
        <p:nvPicPr>
          <p:cNvPr id="5" name="Picture 6" descr="C:\Documents and Settings\zhengxue\桌面\IP-guard18大模块\IP-guard18大模块\设备管控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972" y="2643182"/>
            <a:ext cx="1548158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Rectangle 2"/>
          <p:cNvSpPr/>
          <p:nvPr/>
        </p:nvSpPr>
        <p:spPr bwMode="auto">
          <a:xfrm>
            <a:off x="1619672" y="1571612"/>
            <a:ext cx="5976664" cy="603504"/>
          </a:xfrm>
          <a:prstGeom prst="rect">
            <a:avLst/>
          </a:prstGeom>
          <a:solidFill>
            <a:srgbClr val="00428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产品概述</a:t>
            </a:r>
            <a:endParaRPr lang="en-US" sz="2400" b="1" dirty="0">
              <a:ln w="18415" cmpd="sng">
                <a:noFill/>
                <a:prstDash val="solid"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Oval 5"/>
          <p:cNvSpPr/>
          <p:nvPr/>
        </p:nvSpPr>
        <p:spPr bwMode="auto">
          <a:xfrm>
            <a:off x="1810915" y="1680958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1</a:t>
            </a:r>
          </a:p>
        </p:txBody>
      </p:sp>
      <p:sp>
        <p:nvSpPr>
          <p:cNvPr id="6" name="Rectangle 2"/>
          <p:cNvSpPr/>
          <p:nvPr/>
        </p:nvSpPr>
        <p:spPr bwMode="auto">
          <a:xfrm>
            <a:off x="1619672" y="2500306"/>
            <a:ext cx="5976664" cy="603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24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24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功能介绍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Oval 5"/>
          <p:cNvSpPr/>
          <p:nvPr/>
        </p:nvSpPr>
        <p:spPr bwMode="auto">
          <a:xfrm>
            <a:off x="1810915" y="2609652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2</a:t>
            </a:r>
          </a:p>
        </p:txBody>
      </p:sp>
      <p:sp>
        <p:nvSpPr>
          <p:cNvPr id="8" name="Rectangle 2"/>
          <p:cNvSpPr/>
          <p:nvPr/>
        </p:nvSpPr>
        <p:spPr bwMode="auto">
          <a:xfrm>
            <a:off x="1619672" y="3429000"/>
            <a:ext cx="5976664" cy="603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解决方案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Oval 5"/>
          <p:cNvSpPr/>
          <p:nvPr/>
        </p:nvSpPr>
        <p:spPr bwMode="auto">
          <a:xfrm>
            <a:off x="1810915" y="3538346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3</a:t>
            </a:r>
          </a:p>
        </p:txBody>
      </p:sp>
      <p:sp>
        <p:nvSpPr>
          <p:cNvPr id="10" name="Rectangle 2"/>
          <p:cNvSpPr/>
          <p:nvPr/>
        </p:nvSpPr>
        <p:spPr bwMode="auto">
          <a:xfrm>
            <a:off x="1625228" y="4357694"/>
            <a:ext cx="5976664" cy="603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系统架构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Oval 5"/>
          <p:cNvSpPr/>
          <p:nvPr/>
        </p:nvSpPr>
        <p:spPr bwMode="auto">
          <a:xfrm>
            <a:off x="1815414" y="4472939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4</a:t>
            </a:r>
          </a:p>
        </p:txBody>
      </p:sp>
    </p:spTree>
  </p:cSld>
  <p:clrMapOvr>
    <a:masterClrMapping/>
  </p:clrMapOvr>
  <p:transition advTm="562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设备管控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43042" y="2214554"/>
            <a:ext cx="7200000" cy="2340000"/>
          </a:xfrm>
          <a:prstGeom prst="roundRect">
            <a:avLst>
              <a:gd name="adj" fmla="val 9809"/>
            </a:avLst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员工私连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手机热点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，导致非法外联，逃离公司监管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员工私自连接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刻录机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蓝牙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存储设备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（如相机、手机等），存在泄密风险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虽然禁用了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USB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存储，但智能手机还是可以“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便携设备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”模式使用，存在安全风险</a:t>
            </a:r>
          </a:p>
        </p:txBody>
      </p:sp>
      <p:pic>
        <p:nvPicPr>
          <p:cNvPr id="1026" name="Picture 2" descr="E:\市场部文档\产品图片\400个常用ppt图标_ppt宝藏_www.pptbz\400个常用ppt图标_ppt宝藏_www.pptbz\400个常用ppt图标(306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2714620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控制各类外设使用权限</a:t>
            </a:r>
          </a:p>
        </p:txBody>
      </p:sp>
      <p:pic>
        <p:nvPicPr>
          <p:cNvPr id="4" name="Picture 4" descr="D:\备用机文件-zhonggm\PPT-统一图标\128\蓝牙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4052" y="5143512"/>
            <a:ext cx="720000" cy="720000"/>
          </a:xfrm>
          <a:prstGeom prst="rect">
            <a:avLst/>
          </a:prstGeom>
          <a:noFill/>
        </p:spPr>
      </p:pic>
      <p:pic>
        <p:nvPicPr>
          <p:cNvPr id="5" name="Picture 2" descr="iphone 4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0898" y="1428736"/>
            <a:ext cx="719999" cy="720000"/>
          </a:xfrm>
          <a:prstGeom prst="rect">
            <a:avLst/>
          </a:prstGeom>
          <a:noFill/>
        </p:spPr>
      </p:pic>
      <p:pic>
        <p:nvPicPr>
          <p:cNvPr id="6" name="圖片 1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6138" y="3687456"/>
            <a:ext cx="669488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D:\备用机文件-zhonggm\PPT-统一图标\128\wifi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6602" y="3000372"/>
            <a:ext cx="646932" cy="646932"/>
          </a:xfrm>
          <a:prstGeom prst="rect">
            <a:avLst/>
          </a:prstGeom>
          <a:noFill/>
        </p:spPr>
      </p:pic>
      <p:pic>
        <p:nvPicPr>
          <p:cNvPr id="8" name="圖片 54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4700" y="4357694"/>
            <a:ext cx="792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network usb wi-fi wireless72PX PNG ICO 图标下载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31378" y="2245034"/>
            <a:ext cx="648000" cy="64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92421" y="16125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禁止智能手机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0445" y="24071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禁止无线网卡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90445" y="314723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禁止私连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wifi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90445" y="38359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禁止刻录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90445" y="4613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禁止映像设备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0445" y="52920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禁止蓝牙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071670" y="1311578"/>
            <a:ext cx="3000396" cy="5072098"/>
          </a:xfrm>
          <a:prstGeom prst="roundRect">
            <a:avLst>
              <a:gd name="adj" fmla="val 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76797" y="58578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禁止任何新设备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70744" y="581375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C:\Users\liuhj\AppData\Local\Temp\computer_laptop_notebook_128px_4330_easyicon.ne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2844" y="3206256"/>
            <a:ext cx="1080000" cy="1080000"/>
          </a:xfrm>
          <a:prstGeom prst="rect">
            <a:avLst/>
          </a:prstGeom>
          <a:noFill/>
        </p:spPr>
      </p:pic>
      <p:cxnSp>
        <p:nvCxnSpPr>
          <p:cNvPr id="19" name="直接箭头连接符 18"/>
          <p:cNvCxnSpPr/>
          <p:nvPr/>
        </p:nvCxnSpPr>
        <p:spPr>
          <a:xfrm>
            <a:off x="1214414" y="3784602"/>
            <a:ext cx="720000" cy="1588"/>
          </a:xfrm>
          <a:prstGeom prst="straightConnector1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99702" y="2898454"/>
            <a:ext cx="3929058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亮点：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细化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USB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设备的控制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支持各种外设的控制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支持按“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设备描述”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进行细、粒度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控制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移动存储管控</a:t>
            </a:r>
          </a:p>
        </p:txBody>
      </p:sp>
      <p:pic>
        <p:nvPicPr>
          <p:cNvPr id="6" name="Picture 9" descr="C:\Documents and Settings\zhengxue\桌面\IP-guard18大模块\IP-guard18大模块\移动存储管控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3480" y="2615988"/>
            <a:ext cx="1080000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移动存储管控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43042" y="2105978"/>
            <a:ext cx="7200000" cy="2340000"/>
          </a:xfrm>
          <a:prstGeom prst="roundRect">
            <a:avLst>
              <a:gd name="adj" fmla="val 10789"/>
            </a:avLst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访客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可随意接入电脑拷贝文件，存在安全隐患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内部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人员可随意使用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盘拷贝数据，存在风险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盘无意丢失，易造成敏感数据泄密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私人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可随意使用，存在病毒感染及泄密隐患</a:t>
            </a:r>
          </a:p>
        </p:txBody>
      </p:sp>
      <p:pic>
        <p:nvPicPr>
          <p:cNvPr id="2051" name="Picture 3" descr="E:\市场部文档\产品图片\400个常用ppt图标_ppt宝藏_www.pptbz\400个常用ppt图标_ppt宝藏_www.pptbz\400个常用ppt图标(366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71744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643438" y="3929066"/>
            <a:ext cx="4428000" cy="22320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2562" y="3911644"/>
            <a:ext cx="4428000" cy="22320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43438" y="1482752"/>
            <a:ext cx="4428000" cy="22320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2562" y="1482752"/>
            <a:ext cx="4428000" cy="22320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细化对</a:t>
            </a:r>
            <a:r>
              <a:rPr lang="en-US" altLang="zh-CN" dirty="0"/>
              <a:t>U</a:t>
            </a:r>
            <a:r>
              <a:rPr lang="zh-CN" altLang="en-US" dirty="0"/>
              <a:t>盘使用的控制</a:t>
            </a:r>
          </a:p>
        </p:txBody>
      </p:sp>
      <p:pic>
        <p:nvPicPr>
          <p:cNvPr id="1028" name="Picture 4" descr="C:\Users\liuhj\AppData\Local\Temp\Work_user_256px_522598_easyicon.n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46" y="1285860"/>
            <a:ext cx="1260000" cy="126000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988992" y="2000240"/>
            <a:ext cx="1440000" cy="43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外盘外用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720" y="2787046"/>
            <a:ext cx="382027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杜绝外来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盘随意接入，防止泄密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（注册管理，未注册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盘无法使用）</a:t>
            </a:r>
          </a:p>
        </p:txBody>
      </p:sp>
      <p:pic>
        <p:nvPicPr>
          <p:cNvPr id="1030" name="Picture 6" descr="C:\Users\liuhj\AppData\Local\Temp\Building_256px_1081421_easyicon.ne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594" y="1500174"/>
            <a:ext cx="1188000" cy="118800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5632330" y="2000240"/>
            <a:ext cx="1440000" cy="43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内盘内用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57752" y="2787046"/>
            <a:ext cx="42862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盘仅限内部使用，防止丢失、带离泄密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（制成加密盘，仅限客户端识别）</a:t>
            </a:r>
          </a:p>
        </p:txBody>
      </p:sp>
      <p:sp>
        <p:nvSpPr>
          <p:cNvPr id="18" name="矩形 17"/>
          <p:cNvSpPr/>
          <p:nvPr/>
        </p:nvSpPr>
        <p:spPr>
          <a:xfrm>
            <a:off x="1973752" y="4357694"/>
            <a:ext cx="1440000" cy="43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公私兼用</a:t>
            </a:r>
          </a:p>
        </p:txBody>
      </p:sp>
      <p:pic>
        <p:nvPicPr>
          <p:cNvPr id="1031" name="Picture 7" descr="C:\Users\liuhj\AppData\Local\Temp\House_256px_1081426_easyicon.ne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06" y="5063644"/>
            <a:ext cx="1080000" cy="1080000"/>
          </a:xfrm>
          <a:prstGeom prst="rect">
            <a:avLst/>
          </a:prstGeom>
          <a:noFill/>
        </p:spPr>
      </p:pic>
      <p:pic>
        <p:nvPicPr>
          <p:cNvPr id="1032" name="Picture 8" descr="E:\市场部文档\产品图片\400个常用ppt图标_ppt宝藏_www.pptbz\400个常用ppt图标_ppt宝藏_www.pptbz\2012121905284980_easyicon_cn_1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2594" y="5063644"/>
            <a:ext cx="1080000" cy="10800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915014" y="5072074"/>
            <a:ext cx="3602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隔离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盘公司数据，防止私用泄密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（文档拷入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盘加密）</a:t>
            </a:r>
          </a:p>
        </p:txBody>
      </p:sp>
      <p:sp>
        <p:nvSpPr>
          <p:cNvPr id="22" name="矩形 21"/>
          <p:cNvSpPr/>
          <p:nvPr/>
        </p:nvSpPr>
        <p:spPr>
          <a:xfrm>
            <a:off x="5643570" y="4357694"/>
            <a:ext cx="1440000" cy="43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专盘专用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59668" y="5072074"/>
            <a:ext cx="33480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限制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盘读、写权限及使用范围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3954942" y="3196428"/>
            <a:ext cx="1260000" cy="1260000"/>
            <a:chOff x="3954942" y="3196428"/>
            <a:chExt cx="1260000" cy="1260000"/>
          </a:xfrm>
        </p:grpSpPr>
        <p:sp>
          <p:nvSpPr>
            <p:cNvPr id="25" name="椭圆 24"/>
            <p:cNvSpPr/>
            <p:nvPr/>
          </p:nvSpPr>
          <p:spPr>
            <a:xfrm>
              <a:off x="3954942" y="3196428"/>
              <a:ext cx="1260000" cy="126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3" name="Picture 9" descr="C:\Users\liuhj\AppData\Local\Temp\USB_64px_507746_easyicon.net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127924" y="3368012"/>
              <a:ext cx="900000" cy="900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1" grpId="0" animBg="1"/>
      <p:bldP spid="8" grpId="0" animBg="1"/>
      <p:bldP spid="7" grpId="0" animBg="1"/>
      <p:bldP spid="10" grpId="0"/>
      <p:bldP spid="13" grpId="0" animBg="1"/>
      <p:bldP spid="14" grpId="0"/>
      <p:bldP spid="18" grpId="0" animBg="1"/>
      <p:bldP spid="21" grpId="0"/>
      <p:bldP spid="22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审计</a:t>
            </a:r>
            <a:r>
              <a:rPr lang="en-US" altLang="zh-CN" dirty="0"/>
              <a:t>U</a:t>
            </a:r>
            <a:r>
              <a:rPr lang="zh-CN" altLang="en-US" dirty="0"/>
              <a:t>盘使用情况</a:t>
            </a:r>
          </a:p>
        </p:txBody>
      </p:sp>
      <p:sp>
        <p:nvSpPr>
          <p:cNvPr id="4" name="矩形 3"/>
          <p:cNvSpPr/>
          <p:nvPr/>
        </p:nvSpPr>
        <p:spPr>
          <a:xfrm>
            <a:off x="683840" y="2736136"/>
            <a:ext cx="2160000" cy="540000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盘插、拔审计</a:t>
            </a:r>
          </a:p>
        </p:txBody>
      </p:sp>
      <p:sp>
        <p:nvSpPr>
          <p:cNvPr id="5" name="矩形 4"/>
          <p:cNvSpPr/>
          <p:nvPr/>
        </p:nvSpPr>
        <p:spPr>
          <a:xfrm>
            <a:off x="6269652" y="2736136"/>
            <a:ext cx="2160000" cy="540000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盘文档操作审计</a:t>
            </a:r>
          </a:p>
        </p:txBody>
      </p:sp>
      <p:sp>
        <p:nvSpPr>
          <p:cNvPr id="6" name="矩形 5"/>
          <p:cNvSpPr/>
          <p:nvPr/>
        </p:nvSpPr>
        <p:spPr>
          <a:xfrm>
            <a:off x="3469922" y="2736136"/>
            <a:ext cx="2160000" cy="540000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自动收集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盘信息</a:t>
            </a:r>
          </a:p>
        </p:txBody>
      </p:sp>
      <p:sp>
        <p:nvSpPr>
          <p:cNvPr id="10" name="椭圆 9"/>
          <p:cNvSpPr/>
          <p:nvPr/>
        </p:nvSpPr>
        <p:spPr>
          <a:xfrm>
            <a:off x="4047206" y="1214422"/>
            <a:ext cx="1008000" cy="10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9" descr="C:\Users\liuhj\AppData\Local\Temp\USB_64px_507746_easyicon.n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2502" y="1309236"/>
            <a:ext cx="720000" cy="720000"/>
          </a:xfrm>
          <a:prstGeom prst="rect">
            <a:avLst/>
          </a:prstGeom>
          <a:noFill/>
        </p:spPr>
      </p:pic>
      <p:cxnSp>
        <p:nvCxnSpPr>
          <p:cNvPr id="13" name="肘形连接符 12"/>
          <p:cNvCxnSpPr/>
          <p:nvPr/>
        </p:nvCxnSpPr>
        <p:spPr>
          <a:xfrm rot="16200000" flipH="1">
            <a:off x="5683520" y="1062136"/>
            <a:ext cx="540000" cy="28080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 rot="5400000">
            <a:off x="2890614" y="1090878"/>
            <a:ext cx="532132" cy="278568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200000" flipH="1">
            <a:off x="4279721" y="2465935"/>
            <a:ext cx="540000" cy="40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3429000"/>
            <a:ext cx="8162687" cy="2232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72738" y="5816948"/>
            <a:ext cx="8208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详尽的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盘操作审计，实现了对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盘的</a:t>
            </a:r>
            <a:r>
              <a:rPr lang="zh-CN" altLang="en-US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可视化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管理，为事后追溯提供了有力依据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即时通讯管控</a:t>
            </a:r>
          </a:p>
        </p:txBody>
      </p:sp>
      <p:pic>
        <p:nvPicPr>
          <p:cNvPr id="5" name="Picture 7" descr="C:\Documents and Settings\zhengxue\桌面\IP-guard18大模块\IP-guard18大模块\即时通讯管控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352" y="2643182"/>
            <a:ext cx="1319919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</a:t>
            </a:r>
            <a:r>
              <a:rPr lang="zh-CN" altLang="en-US" dirty="0"/>
              <a:t>管控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43042" y="2089132"/>
            <a:ext cx="7200000" cy="2340000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办公需使用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，但老板不清楚员工是在谈业务还是在私人聊天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聊天（包括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截图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传文件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）很容易将敏感信息有意或无意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泄露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出去，如何防止？</a:t>
            </a:r>
          </a:p>
        </p:txBody>
      </p:sp>
      <p:pic>
        <p:nvPicPr>
          <p:cNvPr id="3074" name="Picture 2" descr="E:\市场部文档\产品图片\400个常用ppt图标_ppt宝藏_www.pptbz\400个常用ppt图标_ppt宝藏_www.pptbz\400个常用ppt图标(377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00306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1196752"/>
            <a:ext cx="1800200" cy="432048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审计聊天内容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t="10245" r="22443"/>
          <a:stretch>
            <a:fillRect/>
          </a:stretch>
        </p:blipFill>
        <p:spPr bwMode="auto">
          <a:xfrm>
            <a:off x="714348" y="1214422"/>
            <a:ext cx="628654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84" y="1928802"/>
            <a:ext cx="16478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矩形 12"/>
          <p:cNvSpPr/>
          <p:nvPr/>
        </p:nvSpPr>
        <p:spPr>
          <a:xfrm>
            <a:off x="785786" y="3786190"/>
            <a:ext cx="6072230" cy="1643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字方塊 16"/>
          <p:cNvSpPr txBox="1"/>
          <p:nvPr/>
        </p:nvSpPr>
        <p:spPr>
          <a:xfrm>
            <a:off x="1500166" y="1928803"/>
            <a:ext cx="785818" cy="37457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右键</a:t>
            </a:r>
            <a:endParaRPr lang="zh-TW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Picture 4" descr="C:\Users\teclink\Desktop\QQ截图20150812153250.jpg"/>
          <p:cNvPicPr>
            <a:picLocks noChangeAspect="1" noChangeArrowheads="1"/>
          </p:cNvPicPr>
          <p:nvPr/>
        </p:nvPicPr>
        <p:blipFill>
          <a:blip r:embed="rId5" cstate="print"/>
          <a:srcRect l="1210" t="15254" r="22579" b="5085"/>
          <a:stretch>
            <a:fillRect/>
          </a:stretch>
        </p:blipFill>
        <p:spPr bwMode="auto">
          <a:xfrm>
            <a:off x="3958086" y="1899774"/>
            <a:ext cx="4500594" cy="335758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4348" y="5528598"/>
            <a:ext cx="6286544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详细记录聊天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，支持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多种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聊天工具的审计，并可直接调出聊天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屏幕历史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，直观展现聊天画面，实现事后追溯。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形状 16"/>
          <p:cNvCxnSpPr/>
          <p:nvPr/>
        </p:nvCxnSpPr>
        <p:spPr>
          <a:xfrm flipV="1">
            <a:off x="1285852" y="2205660"/>
            <a:ext cx="6120000" cy="540000"/>
          </a:xfrm>
          <a:prstGeom prst="bentConnector3">
            <a:avLst>
              <a:gd name="adj1" fmla="val 10684"/>
            </a:avLst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限制</a:t>
            </a:r>
            <a:r>
              <a:rPr lang="en-US" altLang="zh-CN" dirty="0"/>
              <a:t>IM</a:t>
            </a:r>
            <a:r>
              <a:rPr lang="zh-CN" altLang="en-US" dirty="0"/>
              <a:t>外发文件</a:t>
            </a:r>
          </a:p>
        </p:txBody>
      </p:sp>
      <p:pic>
        <p:nvPicPr>
          <p:cNvPr id="4" name="Picture 2" descr="E:\市场部文档\产品图片\400个常用ppt图标_ppt宝藏_www.pptbz\400个常用ppt图标_ppt宝藏_www.pptbz\400个常用ppt图标(85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094288"/>
            <a:ext cx="1080000" cy="1080000"/>
          </a:xfrm>
          <a:prstGeom prst="rect">
            <a:avLst/>
          </a:prstGeom>
          <a:noFill/>
        </p:spPr>
      </p:pic>
      <p:grpSp>
        <p:nvGrpSpPr>
          <p:cNvPr id="3" name="组合 6"/>
          <p:cNvGrpSpPr/>
          <p:nvPr/>
        </p:nvGrpSpPr>
        <p:grpSpPr>
          <a:xfrm>
            <a:off x="2357422" y="1727766"/>
            <a:ext cx="1107996" cy="1017894"/>
            <a:chOff x="3385450" y="1851744"/>
            <a:chExt cx="1107996" cy="1017894"/>
          </a:xfrm>
        </p:grpSpPr>
        <p:pic>
          <p:nvPicPr>
            <p:cNvPr id="5" name="Picture 19" descr="D:\备用机文件-zhonggm\PPT-统一图标\128\文档--icon (3)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59132" y="1851744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3385450" y="25003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敏感文档</a:t>
              </a:r>
            </a:p>
          </p:txBody>
        </p:sp>
      </p:grpSp>
      <p:sp>
        <p:nvSpPr>
          <p:cNvPr id="9" name="禁止符 8"/>
          <p:cNvSpPr/>
          <p:nvPr/>
        </p:nvSpPr>
        <p:spPr>
          <a:xfrm>
            <a:off x="3783106" y="1996868"/>
            <a:ext cx="432000" cy="432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0562" y="18024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禁止外传</a:t>
            </a:r>
          </a:p>
        </p:txBody>
      </p:sp>
      <p:cxnSp>
        <p:nvCxnSpPr>
          <p:cNvPr id="12" name="肘形连接符 11"/>
          <p:cNvCxnSpPr/>
          <p:nvPr/>
        </p:nvCxnSpPr>
        <p:spPr>
          <a:xfrm>
            <a:off x="1285852" y="2888536"/>
            <a:ext cx="6120000" cy="540000"/>
          </a:xfrm>
          <a:prstGeom prst="bentConnector3">
            <a:avLst>
              <a:gd name="adj1" fmla="val 10867"/>
            </a:avLst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14"/>
          <p:cNvGrpSpPr/>
          <p:nvPr/>
        </p:nvGrpSpPr>
        <p:grpSpPr>
          <a:xfrm>
            <a:off x="2357422" y="3031412"/>
            <a:ext cx="1107996" cy="1069198"/>
            <a:chOff x="3242574" y="3857628"/>
            <a:chExt cx="1107996" cy="1069198"/>
          </a:xfrm>
        </p:grpSpPr>
        <p:pic>
          <p:nvPicPr>
            <p:cNvPr id="13" name="Picture 35" descr="D:\备用机文件-zhonggm\PPT-统一图标\128\Adobe-Acrobat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28992" y="3857628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3242574" y="45574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普通文档</a:t>
              </a:r>
            </a:p>
          </p:txBody>
        </p:sp>
      </p:grpSp>
      <p:pic>
        <p:nvPicPr>
          <p:cNvPr id="16" name="圖片 3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6182" y="3202184"/>
            <a:ext cx="45085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500562" y="3003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允许外传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00562" y="34600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开启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备份，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事后追溯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00562" y="22569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有效防止信息泄密</a:t>
            </a:r>
          </a:p>
        </p:txBody>
      </p:sp>
      <p:pic>
        <p:nvPicPr>
          <p:cNvPr id="8193" name="Picture 1" descr="E:\市场部文档\产品图片\400个常用ppt图标_ppt宝藏_www.pptbz\400个常用ppt图标_ppt宝藏_www.pptbz\400个常用ppt图标(236)_ppt宝藏_www.pptbz.co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29520" y="2786058"/>
            <a:ext cx="1260000" cy="1260000"/>
          </a:xfrm>
          <a:prstGeom prst="rect">
            <a:avLst/>
          </a:prstGeom>
          <a:noFill/>
        </p:spPr>
      </p:pic>
      <p:cxnSp>
        <p:nvCxnSpPr>
          <p:cNvPr id="29" name="肘形连接符 28"/>
          <p:cNvCxnSpPr/>
          <p:nvPr/>
        </p:nvCxnSpPr>
        <p:spPr>
          <a:xfrm>
            <a:off x="714348" y="3560636"/>
            <a:ext cx="5760000" cy="1440000"/>
          </a:xfrm>
          <a:prstGeom prst="bentConnector3">
            <a:avLst>
              <a:gd name="adj1" fmla="val -396"/>
            </a:avLst>
          </a:prstGeom>
          <a:ln w="3810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28994" y="4530838"/>
            <a:ext cx="4714752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工作时间只允许使用工作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，提高工作效率</a:t>
            </a:r>
          </a:p>
        </p:txBody>
      </p:sp>
      <p:pic>
        <p:nvPicPr>
          <p:cNvPr id="31" name="Picture 35" descr="D:\备用机文件-zhonggm\PPT-统一图标\128\窃密者 (2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72396" y="1758944"/>
            <a:ext cx="900000" cy="90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IP-guard</a:t>
            </a:r>
            <a:r>
              <a:rPr lang="zh-CN" altLang="en-US" dirty="0"/>
              <a:t>是什么</a:t>
            </a: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1313046" y="1571612"/>
            <a:ext cx="6500858" cy="1324689"/>
          </a:xfrm>
          <a:prstGeom prst="roundRect">
            <a:avLst/>
          </a:prstGeom>
          <a:noFill/>
          <a:ln w="19050">
            <a:solidFill>
              <a:srgbClr val="00428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125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  <a:sym typeface="Arial Unicode MS" pitchFamily="34" charset="-122"/>
              </a:rPr>
              <a:t>I</a:t>
            </a:r>
            <a:r>
              <a:rPr lang="en-US" altLang="zh-CN" sz="3200" b="1" dirty="0">
                <a:solidFill>
                  <a:srgbClr val="00428C"/>
                </a:solidFill>
                <a:latin typeface="Arial" pitchFamily="34" charset="0"/>
                <a:ea typeface="Arial Unicode MS" pitchFamily="34" charset="-122"/>
                <a:cs typeface="Arial" pitchFamily="34" charset="0"/>
                <a:sym typeface="Arial Unicode MS" pitchFamily="34" charset="-122"/>
              </a:rPr>
              <a:t>ntellectual</a:t>
            </a:r>
            <a:r>
              <a:rPr lang="en-US" altLang="zh-CN" sz="32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  <a:sym typeface="Arial Unicode MS" pitchFamily="34" charset="-122"/>
              </a:rPr>
              <a:t>  </a:t>
            </a:r>
            <a:r>
              <a:rPr lang="en-US" altLang="zh-CN" sz="3200" b="1" dirty="0">
                <a:solidFill>
                  <a:srgbClr val="C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  <a:sym typeface="Arial Unicode MS" pitchFamily="34" charset="-122"/>
              </a:rPr>
              <a:t>P</a:t>
            </a:r>
            <a:r>
              <a:rPr lang="en-US" altLang="zh-CN" sz="3200" b="1" dirty="0">
                <a:solidFill>
                  <a:srgbClr val="00428C"/>
                </a:solidFill>
                <a:latin typeface="Arial" pitchFamily="34" charset="0"/>
                <a:ea typeface="Arial Unicode MS" pitchFamily="34" charset="-122"/>
                <a:cs typeface="Arial" pitchFamily="34" charset="0"/>
                <a:sym typeface="Arial Unicode MS" pitchFamily="34" charset="-122"/>
              </a:rPr>
              <a:t>roperty</a:t>
            </a:r>
            <a:r>
              <a:rPr lang="zh-CN" altLang="en-US" sz="3200" b="1" dirty="0">
                <a:solidFill>
                  <a:srgbClr val="00428C"/>
                </a:solidFill>
                <a:latin typeface="Arial" pitchFamily="34" charset="0"/>
                <a:ea typeface="Arial Unicode MS" pitchFamily="34" charset="-122"/>
                <a:cs typeface="Arial" pitchFamily="34" charset="0"/>
                <a:sym typeface="Arial Unicode MS" pitchFamily="34" charset="-122"/>
              </a:rPr>
              <a:t>  </a:t>
            </a:r>
            <a:r>
              <a:rPr lang="en-US" altLang="zh-CN" sz="3200" b="1" dirty="0">
                <a:solidFill>
                  <a:srgbClr val="C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  <a:sym typeface="Arial Unicode MS" pitchFamily="34" charset="-122"/>
              </a:rPr>
              <a:t>G</a:t>
            </a:r>
            <a:r>
              <a:rPr lang="en-US" altLang="zh-CN" sz="3200" b="1" dirty="0">
                <a:solidFill>
                  <a:srgbClr val="00428C"/>
                </a:solidFill>
                <a:latin typeface="Arial" pitchFamily="34" charset="0"/>
                <a:ea typeface="Arial Unicode MS" pitchFamily="34" charset="-122"/>
                <a:cs typeface="Arial" pitchFamily="34" charset="0"/>
                <a:sym typeface="Arial Unicode MS" pitchFamily="34" charset="-122"/>
              </a:rPr>
              <a:t>uard</a:t>
            </a:r>
          </a:p>
          <a:p>
            <a:pPr algn="ctr" eaLnBrk="0" hangingPunct="0">
              <a:lnSpc>
                <a:spcPct val="125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智力财产保护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0" y="3357562"/>
            <a:ext cx="9144000" cy="2428892"/>
          </a:xfrm>
          <a:prstGeom prst="roundRect">
            <a:avLst>
              <a:gd name="adj" fmla="val 14845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IP-guard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是一款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内网安全管理软件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运用系统管理思想，充分利用操作审计、权限管控、文档加密等技术手段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全面解决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信息安全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应用效率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系统管理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等方面的内网安全难题</a:t>
            </a:r>
          </a:p>
        </p:txBody>
      </p:sp>
    </p:spTree>
    <p:custDataLst>
      <p:tags r:id="rId1"/>
    </p:custDataLst>
  </p:cSld>
  <p:clrMapOvr>
    <a:masterClrMapping/>
  </p:clrMapOvr>
  <p:transition advTm="58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邮件管控</a:t>
            </a:r>
          </a:p>
        </p:txBody>
      </p:sp>
      <p:pic>
        <p:nvPicPr>
          <p:cNvPr id="6" name="Picture 8" descr="C:\Documents and Settings\zhengxue\桌面\IP-guard18大模块\IP-guard18大模块\邮件管控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352" y="2643182"/>
            <a:ext cx="1309380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邮件管控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43042" y="2303446"/>
            <a:ext cx="7200000" cy="2340000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怀疑员工通过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邮件泄密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，却无从查证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虽然配置了企业邮箱，但员工依然喜欢使用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私人邮箱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外发邮件，公司无法掌握邮件外发情况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E:\市场部文档\产品图片\400个常用ppt图标_ppt宝藏_www.pptbz\400个常用ppt图标_ppt宝藏_www.pptbz\400个常用ppt图标(362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86058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审计邮件收发</a:t>
            </a:r>
          </a:p>
        </p:txBody>
      </p:sp>
      <p:pic>
        <p:nvPicPr>
          <p:cNvPr id="4" name="Picture 2" descr="C:\Users\teclink\Desktop\QQ截图20150810113434.jpg"/>
          <p:cNvPicPr>
            <a:picLocks noChangeAspect="1" noChangeArrowheads="1"/>
          </p:cNvPicPr>
          <p:nvPr/>
        </p:nvPicPr>
        <p:blipFill>
          <a:blip r:embed="rId2" cstate="print"/>
          <a:srcRect t="4892" r="19091"/>
          <a:stretch>
            <a:fillRect/>
          </a:stretch>
        </p:blipFill>
        <p:spPr bwMode="auto">
          <a:xfrm>
            <a:off x="1018104" y="1214422"/>
            <a:ext cx="6732000" cy="38576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14614" y="5299770"/>
            <a:ext cx="67320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有效记录外发邮件的收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发件人、主题、正文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附件</a:t>
            </a:r>
            <a:endParaRPr lang="en-US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支持标准邮件、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exchange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邮件、网页邮件、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lotus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邮件的审计</a:t>
            </a:r>
          </a:p>
        </p:txBody>
      </p:sp>
      <p:sp>
        <p:nvSpPr>
          <p:cNvPr id="6" name="圓角矩形 28"/>
          <p:cNvSpPr/>
          <p:nvPr/>
        </p:nvSpPr>
        <p:spPr>
          <a:xfrm>
            <a:off x="1000100" y="3357562"/>
            <a:ext cx="6715172" cy="1785950"/>
          </a:xfrm>
          <a:prstGeom prst="roundRect">
            <a:avLst>
              <a:gd name="adj" fmla="val 5541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规范邮件外发</a:t>
            </a:r>
          </a:p>
        </p:txBody>
      </p:sp>
      <p:pic>
        <p:nvPicPr>
          <p:cNvPr id="4" name="Picture 15" descr="C:\Users\liuhj\AppData\Local\Temp\Mail_512px_1184303_easyicon.n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786058"/>
            <a:ext cx="900000" cy="900000"/>
          </a:xfrm>
          <a:prstGeom prst="rect">
            <a:avLst/>
          </a:prstGeom>
          <a:noFill/>
        </p:spPr>
      </p:pic>
      <p:pic>
        <p:nvPicPr>
          <p:cNvPr id="6" name="Picture 15" descr="D:\备用机文件-zhonggm\PPT-统一图标\128\员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2571744"/>
            <a:ext cx="1008000" cy="100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785918" y="2631040"/>
            <a:ext cx="55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收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发件人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主题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附件名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、邮件大小等进行过滤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29058" y="31735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规范邮件外发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85918" y="400050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强制抄送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，防止邮件泄密</a:t>
            </a:r>
          </a:p>
        </p:txBody>
      </p:sp>
      <p:grpSp>
        <p:nvGrpSpPr>
          <p:cNvPr id="3" name="组合 18"/>
          <p:cNvGrpSpPr/>
          <p:nvPr/>
        </p:nvGrpSpPr>
        <p:grpSpPr>
          <a:xfrm>
            <a:off x="5172532" y="4029198"/>
            <a:ext cx="1107996" cy="1269332"/>
            <a:chOff x="5172532" y="4029198"/>
            <a:chExt cx="1107996" cy="1269332"/>
          </a:xfrm>
        </p:grpSpPr>
        <p:pic>
          <p:nvPicPr>
            <p:cNvPr id="14" name="Picture 28" descr="D:\备用机文件-zhonggm\PPT-统一图标\128\经理市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6380" y="4029198"/>
              <a:ext cx="872727" cy="900000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5172532" y="49291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部门经理</a:t>
              </a:r>
            </a:p>
          </p:txBody>
        </p:sp>
      </p:grpSp>
      <p:cxnSp>
        <p:nvCxnSpPr>
          <p:cNvPr id="17" name="直接箭头连接符 16"/>
          <p:cNvCxnSpPr/>
          <p:nvPr/>
        </p:nvCxnSpPr>
        <p:spPr>
          <a:xfrm>
            <a:off x="1500166" y="3071810"/>
            <a:ext cx="6215106" cy="1588"/>
          </a:xfrm>
          <a:prstGeom prst="straightConnector1">
            <a:avLst/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>
            <a:off x="1142976" y="3714752"/>
            <a:ext cx="4140000" cy="720000"/>
          </a:xfrm>
          <a:prstGeom prst="bentConnector3">
            <a:avLst>
              <a:gd name="adj1" fmla="val -396"/>
            </a:avLst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网页浏览管控</a:t>
            </a:r>
          </a:p>
        </p:txBody>
      </p:sp>
      <p:pic>
        <p:nvPicPr>
          <p:cNvPr id="5" name="Picture 5" descr="C:\Documents and Settings\zhengxue\桌面\IP-guard18大模块\IP-guard18大模块\网页浏览管控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967" y="2643182"/>
            <a:ext cx="1076637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网页浏览管控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43042" y="2143116"/>
            <a:ext cx="7200000" cy="2340000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员工上班期间无节制的看新闻、视频、刷微博，访问色情网站等，严重影响工作效率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员工私连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网络、手机热点进行上网，逃离公司监管</a:t>
            </a:r>
          </a:p>
        </p:txBody>
      </p:sp>
      <p:pic>
        <p:nvPicPr>
          <p:cNvPr id="5122" name="Picture 2" descr="E:\市场部文档\产品图片\400个常用ppt图标_ppt宝藏_www.pptbz\400个常用ppt图标_ppt宝藏_www.pptbz\400个常用ppt图标(367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43182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4995638" y="1812106"/>
            <a:ext cx="396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986114" y="4500570"/>
            <a:ext cx="3960000" cy="122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986114" y="3042782"/>
            <a:ext cx="396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过滤无关网站</a:t>
            </a:r>
          </a:p>
        </p:txBody>
      </p:sp>
      <p:pic>
        <p:nvPicPr>
          <p:cNvPr id="35842" name="Picture 2" descr="C:\Users\liuhj\AppData\Local\Temp\desktop_Computer_PC_256px_520448_easyicon.n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571744"/>
            <a:ext cx="1260000" cy="1260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42910" y="3939305"/>
            <a:ext cx="492443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休息时间</a:t>
            </a:r>
          </a:p>
        </p:txBody>
      </p:sp>
      <p:pic>
        <p:nvPicPr>
          <p:cNvPr id="35843" name="Picture 3" descr="C:\Users\liuhj\AppData\Local\Temp\baidu_512px_515164_easyicon.n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1631810"/>
            <a:ext cx="1440000" cy="1440000"/>
          </a:xfrm>
          <a:prstGeom prst="rect">
            <a:avLst/>
          </a:prstGeom>
          <a:noFill/>
        </p:spPr>
      </p:pic>
      <p:pic>
        <p:nvPicPr>
          <p:cNvPr id="10" name="图片 9" descr="2029588_163436067219_2.jpg"/>
          <p:cNvPicPr>
            <a:picLocks noChangeAspect="1"/>
          </p:cNvPicPr>
          <p:nvPr/>
        </p:nvPicPr>
        <p:blipFill>
          <a:blip r:embed="rId4" cstate="print"/>
          <a:srcRect b="30255"/>
          <a:stretch>
            <a:fillRect/>
          </a:stretch>
        </p:blipFill>
        <p:spPr>
          <a:xfrm>
            <a:off x="7143768" y="1851076"/>
            <a:ext cx="1579063" cy="1008000"/>
          </a:xfrm>
          <a:prstGeom prst="rect">
            <a:avLst/>
          </a:prstGeom>
          <a:ln>
            <a:noFill/>
          </a:ln>
        </p:spPr>
      </p:pic>
      <p:pic>
        <p:nvPicPr>
          <p:cNvPr id="11" name="Picture 5" descr="C:\Users\liuhj\AppData\Local\Temp\163_netease_logo_512px_515169_easyicon.ne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7818" y="2857496"/>
            <a:ext cx="1440000" cy="1440000"/>
          </a:xfrm>
          <a:prstGeom prst="rect">
            <a:avLst/>
          </a:prstGeom>
          <a:noFill/>
        </p:spPr>
      </p:pic>
      <p:pic>
        <p:nvPicPr>
          <p:cNvPr id="35845" name="Picture 5" descr="C:\Users\liuhj\AppData\Local\Temp\taobao_512px_515163_easyicon.ne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03966" y="2870878"/>
            <a:ext cx="1440000" cy="1440000"/>
          </a:xfrm>
          <a:prstGeom prst="rect">
            <a:avLst/>
          </a:prstGeom>
          <a:noFill/>
        </p:spPr>
      </p:pic>
      <p:cxnSp>
        <p:nvCxnSpPr>
          <p:cNvPr id="17" name="形状 16"/>
          <p:cNvCxnSpPr/>
          <p:nvPr/>
        </p:nvCxnSpPr>
        <p:spPr>
          <a:xfrm flipV="1">
            <a:off x="1785918" y="2357430"/>
            <a:ext cx="3060000" cy="642942"/>
          </a:xfrm>
          <a:prstGeom prst="bentConnector3">
            <a:avLst>
              <a:gd name="adj1" fmla="val 23746"/>
            </a:avLst>
          </a:prstGeom>
          <a:ln w="3810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>
            <a:off x="1785918" y="3214686"/>
            <a:ext cx="3060000" cy="357190"/>
          </a:xfrm>
          <a:prstGeom prst="bentConnector3">
            <a:avLst>
              <a:gd name="adj1" fmla="val 23692"/>
            </a:avLst>
          </a:prstGeom>
          <a:ln w="3810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88026" y="1957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授权网站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73712" y="31722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工作无关网站</a:t>
            </a:r>
          </a:p>
        </p:txBody>
      </p:sp>
      <p:pic>
        <p:nvPicPr>
          <p:cNvPr id="32" name="圖片 30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2866" y="2129734"/>
            <a:ext cx="4320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禁止符 32"/>
          <p:cNvSpPr/>
          <p:nvPr/>
        </p:nvSpPr>
        <p:spPr>
          <a:xfrm>
            <a:off x="4211734" y="3354190"/>
            <a:ext cx="432000" cy="432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7" name="肘形连接符 36"/>
          <p:cNvCxnSpPr/>
          <p:nvPr/>
        </p:nvCxnSpPr>
        <p:spPr>
          <a:xfrm>
            <a:off x="1057890" y="3857628"/>
            <a:ext cx="3780000" cy="1260000"/>
          </a:xfrm>
          <a:prstGeom prst="bentConnector3">
            <a:avLst>
              <a:gd name="adj1" fmla="val -396"/>
            </a:avLst>
          </a:prstGeom>
          <a:ln w="3810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85852" y="473063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允许访问新闻、娱乐类网站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28794" y="51580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实现人性化管理</a:t>
            </a:r>
          </a:p>
        </p:txBody>
      </p:sp>
      <p:pic>
        <p:nvPicPr>
          <p:cNvPr id="41" name="圖片 30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4810" y="4900170"/>
            <a:ext cx="4320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 descr="C:\Users\liuhj\AppData\Local\Temp\youku_logo_688px_1065279_easyicon.net-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14942" y="4603512"/>
            <a:ext cx="1830145" cy="540000"/>
          </a:xfrm>
          <a:prstGeom prst="rect">
            <a:avLst/>
          </a:prstGeom>
          <a:noFill/>
        </p:spPr>
      </p:pic>
      <p:pic>
        <p:nvPicPr>
          <p:cNvPr id="43" name="图片 42" descr="33125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58082" y="4578092"/>
            <a:ext cx="1391999" cy="104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5847" name="Picture 7" descr="C:\Users\liuhj\AppData\Local\Temp\pps_logo_318px_1065272_easyicon.net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86380" y="5103578"/>
            <a:ext cx="1561088" cy="540000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>
            <a:off x="2690696" y="36154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（黑名单）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28860" y="2416726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（如：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baidu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2" cstate="print"/>
          <a:srcRect t="7346" r="22707" b="13422"/>
          <a:stretch>
            <a:fillRect/>
          </a:stretch>
        </p:blipFill>
        <p:spPr bwMode="auto">
          <a:xfrm>
            <a:off x="313615" y="1571611"/>
            <a:ext cx="6372000" cy="309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记录网页访问历史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880" y="4792775"/>
            <a:ext cx="637200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有效记录终端浏览网页的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、时间等信息，并可调出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屏幕历史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，直观展现被访问网站的详细画面，实现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有效追溯</a:t>
            </a:r>
          </a:p>
        </p:txBody>
      </p:sp>
      <p:sp>
        <p:nvSpPr>
          <p:cNvPr id="15" name="矩形 14"/>
          <p:cNvSpPr/>
          <p:nvPr/>
        </p:nvSpPr>
        <p:spPr>
          <a:xfrm>
            <a:off x="357158" y="2214554"/>
            <a:ext cx="6336000" cy="2452495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38" y="2786058"/>
            <a:ext cx="17430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矩形 23"/>
          <p:cNvSpPr/>
          <p:nvPr/>
        </p:nvSpPr>
        <p:spPr>
          <a:xfrm>
            <a:off x="1214382" y="2786058"/>
            <a:ext cx="857256" cy="3571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右键</a:t>
            </a:r>
          </a:p>
        </p:txBody>
      </p:sp>
      <p:pic>
        <p:nvPicPr>
          <p:cNvPr id="9225" name="Picture 9" descr="C:\Users\teclink\Desktop\QQ截图20150812145505.jpg"/>
          <p:cNvPicPr>
            <a:picLocks noChangeAspect="1" noChangeArrowheads="1"/>
          </p:cNvPicPr>
          <p:nvPr/>
        </p:nvPicPr>
        <p:blipFill>
          <a:blip r:embed="rId4" cstate="print"/>
          <a:srcRect t="16562"/>
          <a:stretch>
            <a:fillRect/>
          </a:stretch>
        </p:blipFill>
        <p:spPr bwMode="auto">
          <a:xfrm>
            <a:off x="3874724" y="1571612"/>
            <a:ext cx="4896000" cy="3104372"/>
          </a:xfrm>
          <a:prstGeom prst="rect">
            <a:avLst/>
          </a:prstGeom>
          <a:noFill/>
          <a:ln>
            <a:solidFill>
              <a:srgbClr val="00428C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8619" y="1285860"/>
            <a:ext cx="6276653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统计网站访问排名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3816" y="1576304"/>
            <a:ext cx="1276350" cy="8858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9" name="圆角矩形 8"/>
          <p:cNvSpPr/>
          <p:nvPr/>
        </p:nvSpPr>
        <p:spPr>
          <a:xfrm>
            <a:off x="2786050" y="1571612"/>
            <a:ext cx="1214446" cy="1643074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28728" y="5429264"/>
            <a:ext cx="6286544" cy="7848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通过图表形式，直观统计用户访问网站的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排名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，可为用户的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工作绩效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提供参考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流量管理</a:t>
            </a:r>
          </a:p>
        </p:txBody>
      </p:sp>
      <p:pic>
        <p:nvPicPr>
          <p:cNvPr id="6" name="Picture 10" descr="C:\Documents and Settings\zhengxue\桌面\IP-guard18大模块\IP-guard18大模块\网络流量管理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542" y="2842748"/>
            <a:ext cx="1800003" cy="7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IP-guard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产品</a:t>
            </a:r>
            <a:r>
              <a:rPr lang="zh-CN" altLang="en-US" dirty="0"/>
              <a:t>定位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520" y="2857496"/>
            <a:ext cx="2714644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801524" y="18573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核心定位</a:t>
            </a:r>
          </a:p>
        </p:txBody>
      </p:sp>
      <p:sp>
        <p:nvSpPr>
          <p:cNvPr id="10" name="矩形 9"/>
          <p:cNvSpPr/>
          <p:nvPr/>
        </p:nvSpPr>
        <p:spPr>
          <a:xfrm>
            <a:off x="5461354" y="1872112"/>
            <a:ext cx="2520000" cy="82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数据防泄密</a:t>
            </a:r>
          </a:p>
        </p:txBody>
      </p:sp>
      <p:cxnSp>
        <p:nvCxnSpPr>
          <p:cNvPr id="12" name="肘形连接符 11"/>
          <p:cNvCxnSpPr/>
          <p:nvPr/>
        </p:nvCxnSpPr>
        <p:spPr>
          <a:xfrm flipV="1">
            <a:off x="3195008" y="2285992"/>
            <a:ext cx="2160000" cy="792000"/>
          </a:xfrm>
          <a:prstGeom prst="bentConnector3">
            <a:avLst>
              <a:gd name="adj1" fmla="val 19827"/>
            </a:avLst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>
            <a:off x="3195008" y="3429000"/>
            <a:ext cx="2160000" cy="1080000"/>
          </a:xfrm>
          <a:prstGeom prst="bentConnector3">
            <a:avLst>
              <a:gd name="adj1" fmla="val 20640"/>
            </a:avLst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37950" y="4071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辅助定位</a:t>
            </a:r>
          </a:p>
        </p:txBody>
      </p:sp>
      <p:sp>
        <p:nvSpPr>
          <p:cNvPr id="20" name="矩形 19"/>
          <p:cNvSpPr/>
          <p:nvPr/>
        </p:nvSpPr>
        <p:spPr>
          <a:xfrm>
            <a:off x="5481024" y="3561438"/>
            <a:ext cx="252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桌面管理</a:t>
            </a:r>
          </a:p>
        </p:txBody>
      </p:sp>
      <p:sp>
        <p:nvSpPr>
          <p:cNvPr id="21" name="矩形 20"/>
          <p:cNvSpPr/>
          <p:nvPr/>
        </p:nvSpPr>
        <p:spPr>
          <a:xfrm>
            <a:off x="5481024" y="4253442"/>
            <a:ext cx="252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系统运维</a:t>
            </a:r>
          </a:p>
        </p:txBody>
      </p:sp>
      <p:sp>
        <p:nvSpPr>
          <p:cNvPr id="22" name="矩形 21"/>
          <p:cNvSpPr/>
          <p:nvPr/>
        </p:nvSpPr>
        <p:spPr>
          <a:xfrm>
            <a:off x="5481024" y="4948256"/>
            <a:ext cx="252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行为管理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流量管理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43042" y="2160570"/>
            <a:ext cx="7200000" cy="2340000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各种在线视频、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下载、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P2P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应用的滥用，严重占用带宽资源，影响正常业务的开展</a:t>
            </a:r>
          </a:p>
        </p:txBody>
      </p:sp>
      <p:pic>
        <p:nvPicPr>
          <p:cNvPr id="33796" name="Picture 4" descr="E:\市场部文档\产品图片\400个常用ppt图标_ppt宝藏_www.pptbz\400个常用ppt图标_ppt宝藏_www.pptbz\400个常用ppt图标(351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71744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流量管理</a:t>
            </a:r>
          </a:p>
        </p:txBody>
      </p:sp>
      <p:sp>
        <p:nvSpPr>
          <p:cNvPr id="4" name="矩形 3"/>
          <p:cNvSpPr/>
          <p:nvPr/>
        </p:nvSpPr>
        <p:spPr>
          <a:xfrm>
            <a:off x="4995638" y="1338926"/>
            <a:ext cx="360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00628" y="3900038"/>
            <a:ext cx="3600000" cy="108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00628" y="2557230"/>
            <a:ext cx="3600000" cy="10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C:\Users\liuhj\AppData\Local\Temp\desktop_Computer_PC_256px_520448_easyicon.n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100706"/>
            <a:ext cx="1260000" cy="1260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42910" y="3382315"/>
            <a:ext cx="492443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休息时间</a:t>
            </a:r>
          </a:p>
        </p:txBody>
      </p:sp>
      <p:pic>
        <p:nvPicPr>
          <p:cNvPr id="9" name="Picture 3" descr="C:\Users\liuhj\AppData\Local\Temp\baidu_512px_515164_easyicon.n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0466" y="1142984"/>
            <a:ext cx="1440000" cy="1440000"/>
          </a:xfrm>
          <a:prstGeom prst="rect">
            <a:avLst/>
          </a:prstGeom>
          <a:noFill/>
        </p:spPr>
      </p:pic>
      <p:cxnSp>
        <p:nvCxnSpPr>
          <p:cNvPr id="13" name="形状 16"/>
          <p:cNvCxnSpPr/>
          <p:nvPr/>
        </p:nvCxnSpPr>
        <p:spPr>
          <a:xfrm flipV="1">
            <a:off x="1785918" y="1886392"/>
            <a:ext cx="3060000" cy="642942"/>
          </a:xfrm>
          <a:prstGeom prst="bentConnector3">
            <a:avLst>
              <a:gd name="adj1" fmla="val 23746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>
            <a:off x="1785918" y="2743648"/>
            <a:ext cx="3060000" cy="357190"/>
          </a:xfrm>
          <a:prstGeom prst="bentConnector3">
            <a:avLst>
              <a:gd name="adj1" fmla="val 2369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14612" y="148679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业务办公  不限制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8858" y="26722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非业务下载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肘形连接符 18"/>
          <p:cNvCxnSpPr/>
          <p:nvPr/>
        </p:nvCxnSpPr>
        <p:spPr>
          <a:xfrm>
            <a:off x="1071538" y="3286124"/>
            <a:ext cx="3780000" cy="1188000"/>
          </a:xfrm>
          <a:prstGeom prst="bentConnector3">
            <a:avLst>
              <a:gd name="adj1" fmla="val -396"/>
            </a:avLst>
          </a:prstGeom>
          <a:ln w="3810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00166" y="4071942"/>
            <a:ext cx="31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提高视频、下载网速（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80K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pic>
        <p:nvPicPr>
          <p:cNvPr id="23" name="Picture 6" descr="C:\Users\liuhj\AppData\Local\Temp\youku_logo_688px_1065279_easyicon.net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6580" y="4214818"/>
            <a:ext cx="1830145" cy="540000"/>
          </a:xfrm>
          <a:prstGeom prst="rect">
            <a:avLst/>
          </a:prstGeom>
          <a:noFill/>
        </p:spPr>
      </p:pic>
      <p:pic>
        <p:nvPicPr>
          <p:cNvPr id="25" name="Picture 7" descr="C:\Users\liuhj\AppData\Local\Temp\pps_logo_318px_1065272_easyicon.ne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0892" y="4132474"/>
            <a:ext cx="1561088" cy="540000"/>
          </a:xfrm>
          <a:prstGeom prst="rect">
            <a:avLst/>
          </a:prstGeom>
          <a:noFill/>
        </p:spPr>
      </p:pic>
      <p:pic>
        <p:nvPicPr>
          <p:cNvPr id="28" name="Picture 11" descr="D:\备用机文件-zhonggm\PPT-统一图标\128\OA服务器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44436" y="1415354"/>
            <a:ext cx="900000" cy="9000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3144372" y="315776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限速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40K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890" name="Picture 2" descr="C:\Users\liuhj\AppData\Local\Temp\xunlei_logo_迅雷_398px_1065277_easyicon.ne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00826" y="2629466"/>
            <a:ext cx="1791000" cy="900000"/>
          </a:xfrm>
          <a:prstGeom prst="rect">
            <a:avLst/>
          </a:prstGeom>
          <a:noFill/>
        </p:spPr>
      </p:pic>
      <p:pic>
        <p:nvPicPr>
          <p:cNvPr id="32" name="Picture 2" descr="C:\Users\liuhj\AppData\Local\Temp\Ie_flat_circle_512px_1113555_easyicon.ne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26992" y="2729134"/>
            <a:ext cx="720000" cy="720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928662" y="5318986"/>
            <a:ext cx="7643866" cy="7848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可按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端口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网络地址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流量方向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等对用户流量进行合理限制，既保证正常业务带宽资源，又可实现人性化的管理。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网络控制</a:t>
            </a:r>
          </a:p>
        </p:txBody>
      </p:sp>
      <p:pic>
        <p:nvPicPr>
          <p:cNvPr id="5" name="Picture 13" descr="C:\Documents and Settings\zhengxue\桌面\IP-guard18大模块\IP-guard18大模块\网络控制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732" y="2630736"/>
            <a:ext cx="1080000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网络控制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43042" y="2214554"/>
            <a:ext cx="7200000" cy="2340000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内部服务器经常被无关人员访问，导致敏感信息扩散，如何防止？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限制员工工作时间不能访问互联网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经常有非授权计算机接入网络，却无法发现</a:t>
            </a:r>
          </a:p>
        </p:txBody>
      </p:sp>
      <p:pic>
        <p:nvPicPr>
          <p:cNvPr id="5" name="Picture 18" descr="D:\备用机文件-zhonggm\PPT-统一图标\128\其他部门 (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43182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肘形连接符 41"/>
          <p:cNvCxnSpPr/>
          <p:nvPr/>
        </p:nvCxnSpPr>
        <p:spPr>
          <a:xfrm>
            <a:off x="3929058" y="2486028"/>
            <a:ext cx="857256" cy="428628"/>
          </a:xfrm>
          <a:prstGeom prst="bentConnector3">
            <a:avLst>
              <a:gd name="adj1" fmla="val -793"/>
            </a:avLst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914148" y="4925264"/>
            <a:ext cx="2160000" cy="1588"/>
          </a:xfrm>
          <a:prstGeom prst="line">
            <a:avLst/>
          </a:prstGeom>
          <a:ln w="38100">
            <a:solidFill>
              <a:srgbClr val="00428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/>
          <p:nvPr/>
        </p:nvCxnSpPr>
        <p:spPr>
          <a:xfrm flipV="1">
            <a:off x="3943572" y="1872114"/>
            <a:ext cx="857256" cy="571504"/>
          </a:xfrm>
          <a:prstGeom prst="bentConnector3">
            <a:avLst>
              <a:gd name="adj1" fmla="val -2486"/>
            </a:avLst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限制终端网络访问权限</a:t>
            </a:r>
          </a:p>
        </p:txBody>
      </p:sp>
      <p:sp>
        <p:nvSpPr>
          <p:cNvPr id="4" name="矩形 3"/>
          <p:cNvSpPr/>
          <p:nvPr/>
        </p:nvSpPr>
        <p:spPr>
          <a:xfrm>
            <a:off x="4929190" y="1440856"/>
            <a:ext cx="2520000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C:\Users\liuhj\AppData\Local\Temp\desktop_Computer_PC_256px_520448_easyicon.n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386458"/>
            <a:ext cx="1260000" cy="1260000"/>
          </a:xfrm>
          <a:prstGeom prst="rect">
            <a:avLst/>
          </a:prstGeom>
          <a:noFill/>
        </p:spPr>
      </p:pic>
      <p:cxnSp>
        <p:nvCxnSpPr>
          <p:cNvPr id="10" name="形状 16"/>
          <p:cNvCxnSpPr/>
          <p:nvPr/>
        </p:nvCxnSpPr>
        <p:spPr>
          <a:xfrm flipV="1">
            <a:off x="1785918" y="2480408"/>
            <a:ext cx="2160000" cy="540000"/>
          </a:xfrm>
          <a:prstGeom prst="bentConnector3">
            <a:avLst>
              <a:gd name="adj1" fmla="val 23746"/>
            </a:avLst>
          </a:prstGeom>
          <a:ln w="3810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>
            <a:off x="1785918" y="3309198"/>
            <a:ext cx="2160000" cy="720000"/>
          </a:xfrm>
          <a:prstGeom prst="bentConnector3">
            <a:avLst>
              <a:gd name="adj1" fmla="val 23692"/>
            </a:avLst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35310" y="181405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内部网络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访问权限</a:t>
            </a:r>
          </a:p>
        </p:txBody>
      </p:sp>
      <p:pic>
        <p:nvPicPr>
          <p:cNvPr id="18" name="Picture 11" descr="D:\备用机文件-zhonggm\PPT-统一图标\128\OA服务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1549980"/>
            <a:ext cx="720000" cy="7200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71006" y="34859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客户端</a:t>
            </a:r>
          </a:p>
        </p:txBody>
      </p:sp>
      <p:pic>
        <p:nvPicPr>
          <p:cNvPr id="23" name="圖片 30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85316" y="1648960"/>
            <a:ext cx="4320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禁止符 23"/>
          <p:cNvSpPr/>
          <p:nvPr/>
        </p:nvSpPr>
        <p:spPr>
          <a:xfrm>
            <a:off x="2857488" y="3813486"/>
            <a:ext cx="432000" cy="432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5" name="Picture 29" descr="internet_网络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3600570"/>
            <a:ext cx="1352726" cy="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8"/>
          <p:cNvGrpSpPr/>
          <p:nvPr/>
        </p:nvGrpSpPr>
        <p:grpSpPr>
          <a:xfrm>
            <a:off x="6486425" y="1441752"/>
            <a:ext cx="800219" cy="915678"/>
            <a:chOff x="6486425" y="780174"/>
            <a:chExt cx="800219" cy="915678"/>
          </a:xfrm>
        </p:grpSpPr>
        <p:pic>
          <p:nvPicPr>
            <p:cNvPr id="26" name="Picture 2" descr="C:\Users\liuhj\AppData\Local\Temp\desktop_Computer_PC_256px_520448_easyicon.ne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95206" y="780174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>
              <a:off x="6486425" y="135729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行政部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4924034" y="2486028"/>
            <a:ext cx="2520000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29"/>
          <p:cNvGrpSpPr/>
          <p:nvPr/>
        </p:nvGrpSpPr>
        <p:grpSpPr>
          <a:xfrm>
            <a:off x="6486312" y="2471514"/>
            <a:ext cx="800219" cy="915678"/>
            <a:chOff x="6486425" y="780174"/>
            <a:chExt cx="800219" cy="915678"/>
          </a:xfrm>
        </p:grpSpPr>
        <p:pic>
          <p:nvPicPr>
            <p:cNvPr id="31" name="Picture 2" descr="C:\Users\liuhj\AppData\Local\Temp\desktop_Computer_PC_256px_520448_easyicon.ne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95206" y="780174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6486425" y="135729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研发部</a:t>
              </a:r>
            </a:p>
          </p:txBody>
        </p:sp>
      </p:grpSp>
      <p:pic>
        <p:nvPicPr>
          <p:cNvPr id="33" name="Picture 10" descr="D:\备用机文件-zhonggm\PPT-统一图标\128\PLM服务器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14942" y="2586494"/>
            <a:ext cx="720000" cy="720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7429520" y="17699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普通区域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29520" y="27717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敏感区域</a:t>
            </a:r>
          </a:p>
        </p:txBody>
      </p:sp>
      <p:sp>
        <p:nvSpPr>
          <p:cNvPr id="36" name="禁止符 35"/>
          <p:cNvSpPr/>
          <p:nvPr/>
        </p:nvSpPr>
        <p:spPr>
          <a:xfrm>
            <a:off x="4055688" y="2685228"/>
            <a:ext cx="432000" cy="432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4" name="Picture 4" descr="D:\备用机文件-zhonggm\PPT-统一图标\128\控制台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0164" y="4457826"/>
            <a:ext cx="900000" cy="900000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4143372" y="4714884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外来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禁止访问内部合法客户端</a:t>
            </a:r>
          </a:p>
        </p:txBody>
      </p:sp>
      <p:sp>
        <p:nvSpPr>
          <p:cNvPr id="46" name="禁止符 45"/>
          <p:cNvSpPr/>
          <p:nvPr/>
        </p:nvSpPr>
        <p:spPr>
          <a:xfrm>
            <a:off x="1828328" y="4711512"/>
            <a:ext cx="432000" cy="432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7224" y="5461862"/>
            <a:ext cx="7643866" cy="7848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可按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端口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网络地址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通讯方向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等对终端的网络访问权限进行控制，规范网络访问行为，防止非授权的网络访问导致信息泄密。</a:t>
            </a:r>
          </a:p>
        </p:txBody>
      </p:sp>
      <p:cxnSp>
        <p:nvCxnSpPr>
          <p:cNvPr id="51" name="直接箭头连接符 50"/>
          <p:cNvCxnSpPr/>
          <p:nvPr/>
        </p:nvCxnSpPr>
        <p:spPr>
          <a:xfrm rot="5400000" flipH="1" flipV="1">
            <a:off x="478662" y="4474470"/>
            <a:ext cx="900000" cy="1588"/>
          </a:xfrm>
          <a:prstGeom prst="straightConnector1">
            <a:avLst/>
          </a:prstGeom>
          <a:ln w="3810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应用程序管控</a:t>
            </a:r>
          </a:p>
        </p:txBody>
      </p:sp>
      <p:pic>
        <p:nvPicPr>
          <p:cNvPr id="6" name="Picture 12" descr="C:\Documents and Settings\zhengxue\桌面\IP-guard18大模块\IP-guard18大模块\应用程序管控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1034" y="2643182"/>
            <a:ext cx="1080000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应用程序管控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43042" y="2143116"/>
            <a:ext cx="7200000" cy="2340000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员工上班期间无节制的炒股、看新闻视频、聊天等，严重影响工作效率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老板无法了解员工每天的工作情况</a:t>
            </a:r>
          </a:p>
        </p:txBody>
      </p:sp>
      <p:pic>
        <p:nvPicPr>
          <p:cNvPr id="4098" name="Picture 2" descr="E:\市场部文档\产品图片\400个常用ppt图标_ppt宝藏_www.pptbz\400个常用ppt图标_ppt宝藏_www.pptbz\400个常用ppt图标(387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43182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限制无关应用程序的使用</a:t>
            </a:r>
          </a:p>
        </p:txBody>
      </p:sp>
      <p:sp>
        <p:nvSpPr>
          <p:cNvPr id="4" name="矩形 3"/>
          <p:cNvSpPr/>
          <p:nvPr/>
        </p:nvSpPr>
        <p:spPr>
          <a:xfrm>
            <a:off x="4981124" y="1456725"/>
            <a:ext cx="3960000" cy="108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986114" y="4063512"/>
            <a:ext cx="3960000" cy="108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86114" y="2687401"/>
            <a:ext cx="3960000" cy="10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C:\Users\liuhj\AppData\Local\Temp\desktop_Computer_PC_256px_520448_easyicon.n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216363"/>
            <a:ext cx="1260000" cy="1260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28596" y="3502247"/>
            <a:ext cx="492443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休息时间</a:t>
            </a:r>
          </a:p>
        </p:txBody>
      </p:sp>
      <p:cxnSp>
        <p:nvCxnSpPr>
          <p:cNvPr id="13" name="形状 16"/>
          <p:cNvCxnSpPr/>
          <p:nvPr/>
        </p:nvCxnSpPr>
        <p:spPr>
          <a:xfrm flipV="1">
            <a:off x="1643042" y="2002049"/>
            <a:ext cx="3240000" cy="540000"/>
          </a:xfrm>
          <a:prstGeom prst="bentConnector3">
            <a:avLst>
              <a:gd name="adj1" fmla="val 13917"/>
            </a:avLst>
          </a:prstGeom>
          <a:ln w="3810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>
            <a:off x="1643042" y="2859305"/>
            <a:ext cx="3240000" cy="360000"/>
          </a:xfrm>
          <a:prstGeom prst="bentConnector3">
            <a:avLst>
              <a:gd name="adj1" fmla="val 13415"/>
            </a:avLst>
          </a:prstGeom>
          <a:ln w="3810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71736" y="16024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办公类程序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14346" y="28168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工作无关程序</a:t>
            </a:r>
          </a:p>
        </p:txBody>
      </p:sp>
      <p:pic>
        <p:nvPicPr>
          <p:cNvPr id="17" name="圖片 3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2866" y="1774353"/>
            <a:ext cx="45085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禁止符 17"/>
          <p:cNvSpPr/>
          <p:nvPr/>
        </p:nvSpPr>
        <p:spPr>
          <a:xfrm>
            <a:off x="4168192" y="2958640"/>
            <a:ext cx="503142" cy="504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9" name="肘形连接符 18"/>
          <p:cNvCxnSpPr/>
          <p:nvPr/>
        </p:nvCxnSpPr>
        <p:spPr>
          <a:xfrm>
            <a:off x="857224" y="3555016"/>
            <a:ext cx="3960000" cy="1080000"/>
          </a:xfrm>
          <a:prstGeom prst="bentConnector3">
            <a:avLst>
              <a:gd name="adj1" fmla="val -396"/>
            </a:avLst>
          </a:prstGeom>
          <a:ln w="3810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4403" y="420638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放开非办公类程序使用权限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71604" y="47209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实现人性化管理</a:t>
            </a:r>
          </a:p>
        </p:txBody>
      </p:sp>
      <p:pic>
        <p:nvPicPr>
          <p:cNvPr id="22" name="圖片 3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2588" y="4420702"/>
            <a:ext cx="45085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 descr="C:\Users\liuhj\AppData\Local\Temp\pps_logo_318px_1065272_easyicon.ne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4277826"/>
            <a:ext cx="1561088" cy="540000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2500298" y="326003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（黑名单）</a:t>
            </a:r>
          </a:p>
        </p:txBody>
      </p:sp>
      <p:pic>
        <p:nvPicPr>
          <p:cNvPr id="27" name="Picture 2" descr="C:\Users\liuhj\AppData\Local\Temp\Ie_flat_circle_512px_1113555_easyicon.ne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942" y="1644859"/>
            <a:ext cx="720000" cy="720000"/>
          </a:xfrm>
          <a:prstGeom prst="rect">
            <a:avLst/>
          </a:prstGeom>
          <a:noFill/>
        </p:spPr>
      </p:pic>
      <p:pic>
        <p:nvPicPr>
          <p:cNvPr id="38914" name="Picture 2" descr="C:\Users\liuhj\AppData\Local\Temp\foxmail_128px_536018_easyicon.ne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80692" y="1624725"/>
            <a:ext cx="720000" cy="720000"/>
          </a:xfrm>
          <a:prstGeom prst="rect">
            <a:avLst/>
          </a:prstGeom>
          <a:noFill/>
        </p:spPr>
      </p:pic>
      <p:pic>
        <p:nvPicPr>
          <p:cNvPr id="38915" name="Picture 3" descr="C:\Users\liuhj\AppData\Local\Temp\storm_smart_180px_1186934_easyicon.ne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3504" y="2787867"/>
            <a:ext cx="900000" cy="900000"/>
          </a:xfrm>
          <a:prstGeom prst="rect">
            <a:avLst/>
          </a:prstGeom>
          <a:noFill/>
        </p:spPr>
      </p:pic>
      <p:pic>
        <p:nvPicPr>
          <p:cNvPr id="30" name="Picture 9" descr="C:\Users\liuhj\AppData\Local\Temp\stock_114px_1106696_easyicon.ne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29586" y="4272768"/>
            <a:ext cx="648000" cy="648000"/>
          </a:xfrm>
          <a:prstGeom prst="rect">
            <a:avLst/>
          </a:prstGeom>
          <a:noFill/>
        </p:spPr>
      </p:pic>
      <p:pic>
        <p:nvPicPr>
          <p:cNvPr id="38916" name="Picture 4" descr="C:\Users\liuhj\AppData\Local\Temp\xunlei_logo_迅雷_648px_1065278_easyicon.ne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46587" y="2716429"/>
            <a:ext cx="954503" cy="900000"/>
          </a:xfrm>
          <a:prstGeom prst="rect">
            <a:avLst/>
          </a:prstGeom>
          <a:noFill/>
        </p:spPr>
      </p:pic>
      <p:pic>
        <p:nvPicPr>
          <p:cNvPr id="38917" name="Picture 5" descr="C:\Users\liuhj\AppData\Local\Temp\game_ndk_180px_1186803_easyicon.net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57950" y="2787867"/>
            <a:ext cx="900000" cy="900000"/>
          </a:xfrm>
          <a:prstGeom prst="rect">
            <a:avLst/>
          </a:prstGeom>
          <a:noFill/>
        </p:spPr>
      </p:pic>
      <p:pic>
        <p:nvPicPr>
          <p:cNvPr id="38918" name="Picture 6" descr="C:\Users\liuhj\AppData\Local\Temp\QQ_Penguin_tencent_128px_500137_easyicon.net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16" y="4206388"/>
            <a:ext cx="720000" cy="720000"/>
          </a:xfrm>
          <a:prstGeom prst="rect">
            <a:avLst/>
          </a:prstGeom>
          <a:noFill/>
        </p:spPr>
      </p:pic>
      <p:pic>
        <p:nvPicPr>
          <p:cNvPr id="38925" name="Picture 13" descr="https://ss0.bdstatic.com/-0U0bnSm1A5BphGlnYG/tam-ogel/5136becf77e9cfc440849e0b694fdd6e_121_121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43834" y="1639239"/>
            <a:ext cx="719999" cy="720000"/>
          </a:xfrm>
          <a:prstGeom prst="rect">
            <a:avLst/>
          </a:prstGeom>
          <a:noFill/>
        </p:spPr>
      </p:pic>
      <p:sp>
        <p:nvSpPr>
          <p:cNvPr id="44" name="TextBox 43"/>
          <p:cNvSpPr txBox="1"/>
          <p:nvPr/>
        </p:nvSpPr>
        <p:spPr>
          <a:xfrm>
            <a:off x="571472" y="5518786"/>
            <a:ext cx="8358246" cy="75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支持按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进程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、应用程序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分类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（特征值）方式控制应用程序使用，规范员工行为，提高工作效率；并可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分时段控制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，实现人性化管理。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控制应用程序的安装及卸载</a:t>
            </a:r>
          </a:p>
        </p:txBody>
      </p:sp>
      <p:pic>
        <p:nvPicPr>
          <p:cNvPr id="4" name="Picture 19" descr="D:\备用机文件-zhonggm\PPT-统一图标\128\其他部门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700" y="2494386"/>
            <a:ext cx="1148928" cy="1148928"/>
          </a:xfrm>
          <a:prstGeom prst="rect">
            <a:avLst/>
          </a:prstGeom>
          <a:noFill/>
        </p:spPr>
      </p:pic>
      <p:sp>
        <p:nvSpPr>
          <p:cNvPr id="5" name="圆角矩形 4"/>
          <p:cNvSpPr/>
          <p:nvPr/>
        </p:nvSpPr>
        <p:spPr>
          <a:xfrm>
            <a:off x="142844" y="2494386"/>
            <a:ext cx="2214578" cy="10715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itchFamily="34" charset="0"/>
                <a:ea typeface="微软雅黑" pitchFamily="34" charset="-122"/>
                <a:cs typeface="Arial" pitchFamily="34" charset="0"/>
              </a:rPr>
              <a:t>OA</a:t>
            </a:r>
            <a:r>
              <a:rPr lang="zh-CN" altLang="en-US" dirty="0">
                <a:latin typeface="Arial" pitchFamily="34" charset="0"/>
                <a:ea typeface="微软雅黑" pitchFamily="34" charset="-122"/>
                <a:cs typeface="Arial" pitchFamily="34" charset="0"/>
              </a:rPr>
              <a:t>、</a:t>
            </a:r>
            <a:r>
              <a:rPr lang="en-US" altLang="zh-CN" dirty="0">
                <a:latin typeface="Arial" pitchFamily="34" charset="0"/>
                <a:ea typeface="微软雅黑" pitchFamily="34" charset="-122"/>
                <a:cs typeface="Arial" pitchFamily="34" charset="0"/>
              </a:rPr>
              <a:t>ERP</a:t>
            </a:r>
            <a:r>
              <a:rPr lang="zh-CN" altLang="en-US" dirty="0">
                <a:latin typeface="Arial" pitchFamily="34" charset="0"/>
                <a:ea typeface="微软雅黑" pitchFamily="34" charset="-122"/>
                <a:cs typeface="Arial" pitchFamily="34" charset="0"/>
              </a:rPr>
              <a:t>、</a:t>
            </a:r>
            <a:r>
              <a:rPr lang="en-US" altLang="zh-CN" dirty="0">
                <a:latin typeface="Arial" pitchFamily="34" charset="0"/>
                <a:ea typeface="微软雅黑" pitchFamily="34" charset="-122"/>
                <a:cs typeface="Arial" pitchFamily="34" charset="0"/>
              </a:rPr>
              <a:t>Office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等办公软件</a:t>
            </a:r>
          </a:p>
        </p:txBody>
      </p:sp>
      <p:cxnSp>
        <p:nvCxnSpPr>
          <p:cNvPr id="7" name="直接箭头连接符 6"/>
          <p:cNvCxnSpPr/>
          <p:nvPr/>
        </p:nvCxnSpPr>
        <p:spPr>
          <a:xfrm rot="10800000">
            <a:off x="2417620" y="3065890"/>
            <a:ext cx="1440000" cy="158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43174" y="26251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禁止卸载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643702" y="2494386"/>
            <a:ext cx="2214578" cy="10715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itchFamily="34" charset="0"/>
                <a:ea typeface="微软雅黑" pitchFamily="34" charset="-122"/>
                <a:cs typeface="Arial" pitchFamily="34" charset="0"/>
              </a:rPr>
              <a:t>游戏、炒股、影音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等工作无关软件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072066" y="3065890"/>
            <a:ext cx="1440000" cy="158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43504" y="26372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禁止安装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9134" y="4314774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通过对软件的安装、卸载进行限制，实现桌面应用程序的</a:t>
            </a:r>
            <a:r>
              <a:rPr lang="zh-CN" altLang="en-US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标准化</a:t>
            </a:r>
            <a:r>
              <a:rPr lang="zh-CN" altLang="en-US" sz="2000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统计应用程序使用情况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214422"/>
            <a:ext cx="7981475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 4"/>
          <p:cNvSpPr/>
          <p:nvPr/>
        </p:nvSpPr>
        <p:spPr>
          <a:xfrm>
            <a:off x="642910" y="1571612"/>
            <a:ext cx="3214710" cy="2428892"/>
          </a:xfrm>
          <a:prstGeom prst="roundRect">
            <a:avLst>
              <a:gd name="adj" fmla="val 6218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6" y="2428868"/>
            <a:ext cx="4429156" cy="9694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多纬度统计应用程序使用</a:t>
            </a:r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百分比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，并以图表形式展现，工作效率一目了然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Rectangle 2"/>
          <p:cNvSpPr/>
          <p:nvPr/>
        </p:nvSpPr>
        <p:spPr bwMode="auto">
          <a:xfrm>
            <a:off x="1619672" y="1571612"/>
            <a:ext cx="5976664" cy="6035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产品概述</a:t>
            </a:r>
            <a:endParaRPr lang="en-US" sz="2400" b="1" dirty="0">
              <a:ln w="18415" cmpd="sng">
                <a:noFill/>
                <a:prstDash val="solid"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Oval 5"/>
          <p:cNvSpPr/>
          <p:nvPr/>
        </p:nvSpPr>
        <p:spPr bwMode="auto">
          <a:xfrm>
            <a:off x="1810915" y="1680958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1</a:t>
            </a:r>
          </a:p>
        </p:txBody>
      </p:sp>
      <p:sp>
        <p:nvSpPr>
          <p:cNvPr id="6" name="Rectangle 2"/>
          <p:cNvSpPr/>
          <p:nvPr/>
        </p:nvSpPr>
        <p:spPr bwMode="auto">
          <a:xfrm>
            <a:off x="1619672" y="2500306"/>
            <a:ext cx="5976664" cy="603504"/>
          </a:xfrm>
          <a:prstGeom prst="rect">
            <a:avLst/>
          </a:prstGeom>
          <a:solidFill>
            <a:srgbClr val="00428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24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24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功能介绍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Oval 5"/>
          <p:cNvSpPr/>
          <p:nvPr/>
        </p:nvSpPr>
        <p:spPr bwMode="auto">
          <a:xfrm>
            <a:off x="1810915" y="2609652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2</a:t>
            </a:r>
          </a:p>
        </p:txBody>
      </p:sp>
      <p:sp>
        <p:nvSpPr>
          <p:cNvPr id="8" name="Rectangle 2"/>
          <p:cNvSpPr/>
          <p:nvPr/>
        </p:nvSpPr>
        <p:spPr bwMode="auto">
          <a:xfrm>
            <a:off x="1619672" y="3429000"/>
            <a:ext cx="5976664" cy="603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解决方案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Oval 5"/>
          <p:cNvSpPr/>
          <p:nvPr/>
        </p:nvSpPr>
        <p:spPr bwMode="auto">
          <a:xfrm>
            <a:off x="1810915" y="3538346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3</a:t>
            </a:r>
          </a:p>
        </p:txBody>
      </p:sp>
      <p:sp>
        <p:nvSpPr>
          <p:cNvPr id="10" name="Rectangle 2"/>
          <p:cNvSpPr/>
          <p:nvPr/>
        </p:nvSpPr>
        <p:spPr bwMode="auto">
          <a:xfrm>
            <a:off x="1625228" y="4357694"/>
            <a:ext cx="5976664" cy="603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系统架构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Oval 5"/>
          <p:cNvSpPr/>
          <p:nvPr/>
        </p:nvSpPr>
        <p:spPr bwMode="auto">
          <a:xfrm>
            <a:off x="1815414" y="4472939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资产管理</a:t>
            </a:r>
          </a:p>
        </p:txBody>
      </p:sp>
      <p:pic>
        <p:nvPicPr>
          <p:cNvPr id="5" name="Picture 11" descr="C:\Documents and Settings\zhengxue\桌面\IP-guard18大模块\IP-guard18大模块\资产管理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786" y="2643182"/>
            <a:ext cx="1177508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资产管理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98900" y="2191064"/>
            <a:ext cx="7200000" cy="2340000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企业规模大，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数量多，资产难于统一盘点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员工偷换公司资产（如内存、硬盘等），却无从查证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员工安全意识参差不齐，经常出现系统补丁未及时更新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部署新软件时，需要人为安装，效率低下，无法统一分发安装</a:t>
            </a:r>
          </a:p>
        </p:txBody>
      </p:sp>
      <p:pic>
        <p:nvPicPr>
          <p:cNvPr id="1026" name="Picture 2" descr="E:\市场部文档\产品图片\400个常用ppt图标_ppt宝藏_www.pptbz\400个常用ppt图标_ppt宝藏_www.pptbz\400个常用ppt图标(362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43182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资产管理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7422" y="5329928"/>
            <a:ext cx="3857652" cy="10994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自动检测软、硬件资产信息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支持软硬件变更检测及报警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buFont typeface="Wingdings" pitchFamily="2" charset="2"/>
              <a:buChar char="ü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支持软硬件信息自定义查询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 r="17232"/>
          <a:stretch>
            <a:fillRect/>
          </a:stretch>
        </p:blipFill>
        <p:spPr bwMode="auto">
          <a:xfrm>
            <a:off x="127716" y="1285860"/>
            <a:ext cx="4301408" cy="3960000"/>
          </a:xfrm>
          <a:prstGeom prst="rect">
            <a:avLst/>
          </a:prstGeom>
          <a:noFill/>
          <a:ln w="9525">
            <a:solidFill>
              <a:srgbClr val="00428C"/>
            </a:solidFill>
            <a:miter lim="800000"/>
            <a:headEnd/>
            <a:tailEnd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 r="11235"/>
          <a:stretch>
            <a:fillRect/>
          </a:stretch>
        </p:blipFill>
        <p:spPr bwMode="auto">
          <a:xfrm>
            <a:off x="4557252" y="1285888"/>
            <a:ext cx="4369656" cy="3960000"/>
          </a:xfrm>
          <a:prstGeom prst="rect">
            <a:avLst/>
          </a:prstGeom>
          <a:noFill/>
          <a:ln w="9525">
            <a:solidFill>
              <a:srgbClr val="00428C"/>
            </a:solidFill>
            <a:miter lim="800000"/>
            <a:headEnd/>
            <a:tailEnd/>
          </a:ln>
          <a:effectLst/>
        </p:spPr>
      </p:pic>
      <p:sp>
        <p:nvSpPr>
          <p:cNvPr id="9" name="圆角矩形 8"/>
          <p:cNvSpPr/>
          <p:nvPr/>
        </p:nvSpPr>
        <p:spPr>
          <a:xfrm>
            <a:off x="184406" y="1285860"/>
            <a:ext cx="1571636" cy="3960000"/>
          </a:xfrm>
          <a:prstGeom prst="roundRect">
            <a:avLst>
              <a:gd name="adj" fmla="val 6345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557252" y="1285860"/>
            <a:ext cx="1571636" cy="3960000"/>
          </a:xfrm>
          <a:prstGeom prst="roundRect">
            <a:avLst>
              <a:gd name="adj" fmla="val 6345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版权管理</a:t>
            </a:r>
          </a:p>
        </p:txBody>
      </p:sp>
      <p:pic>
        <p:nvPicPr>
          <p:cNvPr id="4" name="圖片 1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02" y="1313054"/>
            <a:ext cx="6072198" cy="37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22"/>
          <p:cNvSpPr/>
          <p:nvPr/>
        </p:nvSpPr>
        <p:spPr>
          <a:xfrm>
            <a:off x="4643438" y="2196391"/>
            <a:ext cx="4418980" cy="1230307"/>
          </a:xfrm>
          <a:prstGeom prst="roundRect">
            <a:avLst>
              <a:gd name="adj" fmla="val 2588"/>
            </a:avLst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圓角矩形 23"/>
          <p:cNvSpPr/>
          <p:nvPr/>
        </p:nvSpPr>
        <p:spPr>
          <a:xfrm>
            <a:off x="5857884" y="3745124"/>
            <a:ext cx="2119316" cy="496888"/>
          </a:xfrm>
          <a:prstGeom prst="roundRect">
            <a:avLst>
              <a:gd name="adj" fmla="val 5541"/>
            </a:avLst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b="1" dirty="0">
                <a:latin typeface="微软雅黑" pitchFamily="34" charset="-122"/>
                <a:ea typeface="微软雅黑" pitchFamily="34" charset="-122"/>
              </a:rPr>
              <a:t>自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动收集版权信息</a:t>
            </a:r>
            <a:endParaRPr lang="zh-TW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圖片 17"/>
          <p:cNvPicPr>
            <a:picLocks noChangeAspect="1"/>
          </p:cNvPicPr>
          <p:nvPr/>
        </p:nvPicPr>
        <p:blipFill>
          <a:blip r:embed="rId3" cstate="print"/>
          <a:srcRect r="851" b="606"/>
          <a:stretch>
            <a:fillRect/>
          </a:stretch>
        </p:blipFill>
        <p:spPr bwMode="auto">
          <a:xfrm>
            <a:off x="27162" y="1313054"/>
            <a:ext cx="3026523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7592" y="4283954"/>
            <a:ext cx="2643206" cy="35719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版权采购信息</a:t>
            </a:r>
            <a:r>
              <a:rPr lang="zh-TW" altLang="en-US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一目了然</a:t>
            </a:r>
            <a:endParaRPr lang="en-US" altLang="zh-TW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4" y="5357826"/>
            <a:ext cx="71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自动统计软件版权，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有效</a:t>
            </a:r>
            <a:r>
              <a:rPr lang="zh-CN" altLang="en-US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消除盗版软件使用带来的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法律风险</a:t>
            </a:r>
            <a:endParaRPr lang="en-US" altLang="zh-CN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补丁管理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571612"/>
            <a:ext cx="7534275" cy="2514600"/>
          </a:xfrm>
          <a:prstGeom prst="rect">
            <a:avLst/>
          </a:prstGeom>
          <a:noFill/>
          <a:ln w="9525">
            <a:solidFill>
              <a:srgbClr val="00428C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263835" y="4467975"/>
            <a:ext cx="5379999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系统补丁进行统一检测、安装</a:t>
            </a:r>
            <a:endParaRPr lang="en-US" altLang="zh-CN" sz="2000" b="1" dirty="0">
              <a:solidFill>
                <a:srgbClr val="00428C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支持“计算机模式”及“补丁模式”</a:t>
            </a:r>
            <a:endParaRPr lang="en-US" altLang="zh-CN" sz="2000" b="1" dirty="0">
              <a:solidFill>
                <a:srgbClr val="00428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3" descr="E:\市场部文档\产品图片\400个常用ppt图标_ppt宝藏_www.pptbz\400个常用ppt图标_ppt宝藏_www.pptbz\400个常用ppt图标(195)_ppt宝藏_www.pptbz.c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4143380"/>
            <a:ext cx="1625600" cy="162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软件分发</a:t>
            </a:r>
          </a:p>
        </p:txBody>
      </p:sp>
      <p:sp>
        <p:nvSpPr>
          <p:cNvPr id="4" name="椭圆 3"/>
          <p:cNvSpPr/>
          <p:nvPr/>
        </p:nvSpPr>
        <p:spPr>
          <a:xfrm>
            <a:off x="214282" y="2883380"/>
            <a:ext cx="1260000" cy="1260000"/>
          </a:xfrm>
          <a:prstGeom prst="ellipse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软件分发</a:t>
            </a:r>
          </a:p>
        </p:txBody>
      </p:sp>
      <p:cxnSp>
        <p:nvCxnSpPr>
          <p:cNvPr id="5" name="直接连接符 4"/>
          <p:cNvCxnSpPr/>
          <p:nvPr/>
        </p:nvCxnSpPr>
        <p:spPr>
          <a:xfrm rot="5400000">
            <a:off x="429811" y="3499223"/>
            <a:ext cx="2772000" cy="794"/>
          </a:xfrm>
          <a:prstGeom prst="line">
            <a:avLst/>
          </a:prstGeom>
          <a:ln w="5715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143108" y="1571612"/>
            <a:ext cx="2268000" cy="1071570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安装软件</a:t>
            </a:r>
          </a:p>
        </p:txBody>
      </p:sp>
      <p:sp>
        <p:nvSpPr>
          <p:cNvPr id="7" name="矩形 6"/>
          <p:cNvSpPr/>
          <p:nvPr/>
        </p:nvSpPr>
        <p:spPr>
          <a:xfrm>
            <a:off x="2143108" y="2987926"/>
            <a:ext cx="2268000" cy="1071570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脚本执行</a:t>
            </a:r>
          </a:p>
        </p:txBody>
      </p:sp>
      <p:sp>
        <p:nvSpPr>
          <p:cNvPr id="8" name="矩形 7"/>
          <p:cNvSpPr/>
          <p:nvPr/>
        </p:nvSpPr>
        <p:spPr>
          <a:xfrm>
            <a:off x="2143108" y="4357694"/>
            <a:ext cx="2268000" cy="1071570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派发文件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842608" y="2143116"/>
            <a:ext cx="285752" cy="1588"/>
          </a:xfrm>
          <a:prstGeom prst="line">
            <a:avLst/>
          </a:prstGeom>
          <a:ln w="5715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472972" y="3528346"/>
            <a:ext cx="684000" cy="1588"/>
          </a:xfrm>
          <a:prstGeom prst="line">
            <a:avLst/>
          </a:prstGeom>
          <a:ln w="5715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42608" y="4856172"/>
            <a:ext cx="285752" cy="1588"/>
          </a:xfrm>
          <a:prstGeom prst="line">
            <a:avLst/>
          </a:prstGeom>
          <a:ln w="5715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2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1593240"/>
            <a:ext cx="1007861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5" descr="D:\备用机文件-zhonggm\PPT-统一图标\128\Adobe-Acrobat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4387190"/>
            <a:ext cx="1008112" cy="1008112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7856" y="3015120"/>
            <a:ext cx="981704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1" descr="D:\备用机文件-zhonggm\PPT-统一图标\128\财务部 (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5272" y="2886992"/>
            <a:ext cx="1357322" cy="1357322"/>
          </a:xfrm>
          <a:prstGeom prst="rect">
            <a:avLst/>
          </a:prstGeom>
          <a:noFill/>
        </p:spPr>
      </p:pic>
      <p:cxnSp>
        <p:nvCxnSpPr>
          <p:cNvPr id="16" name="直接箭头连接符 15"/>
          <p:cNvCxnSpPr/>
          <p:nvPr/>
        </p:nvCxnSpPr>
        <p:spPr>
          <a:xfrm>
            <a:off x="4643438" y="3927478"/>
            <a:ext cx="3060000" cy="1588"/>
          </a:xfrm>
          <a:prstGeom prst="straightConnector1">
            <a:avLst/>
          </a:prstGeom>
          <a:ln w="57150">
            <a:solidFill>
              <a:srgbClr val="0042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0" y="3071810"/>
            <a:ext cx="3095335" cy="75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bat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msi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等格式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支持断点续传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软件卸载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084" r="1372" b="1658"/>
          <a:stretch>
            <a:fillRect/>
          </a:stretch>
        </p:blipFill>
        <p:spPr bwMode="auto">
          <a:xfrm>
            <a:off x="1505992" y="1264145"/>
            <a:ext cx="6009714" cy="3960000"/>
          </a:xfrm>
          <a:prstGeom prst="rect">
            <a:avLst/>
          </a:prstGeom>
          <a:noFill/>
          <a:ln w="9525">
            <a:solidFill>
              <a:srgbClr val="00428C"/>
            </a:solidFill>
            <a:miter lim="800000"/>
            <a:headEnd/>
            <a:tailEnd/>
          </a:ln>
          <a:effectLst/>
        </p:spPr>
      </p:pic>
      <p:sp>
        <p:nvSpPr>
          <p:cNvPr id="5" name="圆角矩形 4"/>
          <p:cNvSpPr/>
          <p:nvPr/>
        </p:nvSpPr>
        <p:spPr>
          <a:xfrm>
            <a:off x="4506388" y="3143248"/>
            <a:ext cx="2928958" cy="1714512"/>
          </a:xfrm>
          <a:prstGeom prst="roundRect">
            <a:avLst>
              <a:gd name="adj" fmla="val 6345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00100" y="5500702"/>
            <a:ext cx="728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可对软件进行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批量卸载</a:t>
            </a:r>
            <a:r>
              <a:rPr lang="zh-CN" altLang="en-US" sz="20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，支持“软件模式”与“计算机模式”</a:t>
            </a:r>
            <a:endParaRPr lang="en-US" altLang="zh-CN" sz="2000" b="1" dirty="0">
              <a:solidFill>
                <a:srgbClr val="00428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远程控制</a:t>
            </a:r>
          </a:p>
        </p:txBody>
      </p:sp>
      <p:pic>
        <p:nvPicPr>
          <p:cNvPr id="6" name="Picture 14" descr="C:\Documents and Settings\zhengxue\桌面\IP-guard18大模块\IP-guard18大模块\远程支持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3410" y="2628434"/>
            <a:ext cx="1374154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远程控制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86842" y="2143116"/>
            <a:ext cx="7200000" cy="2340000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维护人员每天东奔西跑，花费大量精力在简单的维护工作上，效率低下，如何提高维护效率？</a:t>
            </a:r>
          </a:p>
        </p:txBody>
      </p:sp>
      <p:pic>
        <p:nvPicPr>
          <p:cNvPr id="7" name="Picture 4" descr="E:\市场部文档\产品图片\400个常用ppt图标_ppt宝藏_www.pptbz\400个常用ppt图标_ppt宝藏_www.pptbz\400个常用ppt图标(351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2571744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远程协助及维护</a:t>
            </a:r>
          </a:p>
        </p:txBody>
      </p:sp>
      <p:pic>
        <p:nvPicPr>
          <p:cNvPr id="4" name="Picture 2" descr="E:\市场部文档\产品图片\400个常用ppt图标_ppt宝藏_www.pptbz\400个常用ppt图标_ppt宝藏_www.pptbz\400个常用ppt图标(330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928802"/>
            <a:ext cx="1080000" cy="1080000"/>
          </a:xfrm>
          <a:prstGeom prst="rect">
            <a:avLst/>
          </a:prstGeom>
          <a:noFill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 l="18134" t="13285" r="1441" b="1360"/>
          <a:stretch>
            <a:fillRect/>
          </a:stretch>
        </p:blipFill>
        <p:spPr bwMode="auto">
          <a:xfrm>
            <a:off x="4423504" y="928670"/>
            <a:ext cx="4434776" cy="345712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214546" y="2143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远程协助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b="31707"/>
          <a:stretch>
            <a:fillRect/>
          </a:stretch>
        </p:blipFill>
        <p:spPr bwMode="auto">
          <a:xfrm>
            <a:off x="1658280" y="4531065"/>
            <a:ext cx="7200000" cy="190054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3" name="圆角矩形 12"/>
          <p:cNvSpPr/>
          <p:nvPr/>
        </p:nvSpPr>
        <p:spPr>
          <a:xfrm>
            <a:off x="1643042" y="4473274"/>
            <a:ext cx="7215238" cy="357190"/>
          </a:xfrm>
          <a:prstGeom prst="roundRect">
            <a:avLst>
              <a:gd name="adj" fmla="val 6345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428728" y="2571744"/>
            <a:ext cx="2857520" cy="1588"/>
          </a:xfrm>
          <a:prstGeom prst="straightConnector1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形状 18"/>
          <p:cNvCxnSpPr/>
          <p:nvPr/>
        </p:nvCxnSpPr>
        <p:spPr>
          <a:xfrm rot="16200000" flipH="1">
            <a:off x="3524" y="3918765"/>
            <a:ext cx="2379035" cy="828000"/>
          </a:xfrm>
          <a:prstGeom prst="bentConnector2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4121" y="3786190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远程维护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IP-guard</a:t>
            </a:r>
            <a:r>
              <a:rPr lang="zh-CN" altLang="en-US" dirty="0"/>
              <a:t>功能模块</a:t>
            </a:r>
          </a:p>
        </p:txBody>
      </p:sp>
      <p:grpSp>
        <p:nvGrpSpPr>
          <p:cNvPr id="4" name="组合 6"/>
          <p:cNvGrpSpPr>
            <a:grpSpLocks/>
          </p:cNvGrpSpPr>
          <p:nvPr/>
        </p:nvGrpSpPr>
        <p:grpSpPr bwMode="auto">
          <a:xfrm>
            <a:off x="0" y="1443936"/>
            <a:ext cx="9144000" cy="4786346"/>
            <a:chOff x="832669" y="820936"/>
            <a:chExt cx="10401069" cy="5645723"/>
          </a:xfrm>
        </p:grpSpPr>
        <p:sp>
          <p:nvSpPr>
            <p:cNvPr id="5" name="矩形 4"/>
            <p:cNvSpPr/>
            <p:nvPr/>
          </p:nvSpPr>
          <p:spPr>
            <a:xfrm>
              <a:off x="832669" y="820936"/>
              <a:ext cx="10401069" cy="564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075879" y="3978273"/>
              <a:ext cx="1788225" cy="435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即时通讯管控</a:t>
              </a: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8877265" y="2319004"/>
              <a:ext cx="1950214" cy="435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移动存储管控</a:t>
              </a:r>
            </a:p>
          </p:txBody>
        </p:sp>
        <p:sp>
          <p:nvSpPr>
            <p:cNvPr id="8" name="Text Box 28"/>
            <p:cNvSpPr txBox="1">
              <a:spLocks noChangeArrowheads="1"/>
            </p:cNvSpPr>
            <p:nvPr/>
          </p:nvSpPr>
          <p:spPr bwMode="auto">
            <a:xfrm>
              <a:off x="9039782" y="5539749"/>
              <a:ext cx="1592499" cy="435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黑体" pitchFamily="49" charset="-122"/>
                </a:rPr>
                <a:t>  </a:t>
              </a: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基本模块</a:t>
              </a:r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3111646" y="3970800"/>
              <a:ext cx="1621413" cy="435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邮件管控</a:t>
              </a: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3076949" y="2337697"/>
              <a:ext cx="1781554" cy="435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文档操作管控</a:t>
              </a:r>
            </a:p>
          </p:txBody>
        </p:sp>
        <p:sp>
          <p:nvSpPr>
            <p:cNvPr id="11" name="Text Box 28"/>
            <p:cNvSpPr txBox="1">
              <a:spLocks noChangeArrowheads="1"/>
            </p:cNvSpPr>
            <p:nvPr/>
          </p:nvSpPr>
          <p:spPr bwMode="auto">
            <a:xfrm>
              <a:off x="1076408" y="2337697"/>
              <a:ext cx="1790449" cy="435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文档透明加密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270399" y="5539749"/>
              <a:ext cx="1441256" cy="435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资产管理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976836" y="3970800"/>
              <a:ext cx="1868955" cy="435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网页浏览管控</a:t>
              </a: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4971859" y="2320301"/>
              <a:ext cx="1792674" cy="435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打印管控</a:t>
              </a:r>
            </a:p>
          </p:txBody>
        </p:sp>
        <p:sp>
          <p:nvSpPr>
            <p:cNvPr id="15" name="TextBox 31"/>
            <p:cNvSpPr txBox="1">
              <a:spLocks noChangeArrowheads="1"/>
            </p:cNvSpPr>
            <p:nvPr/>
          </p:nvSpPr>
          <p:spPr bwMode="auto">
            <a:xfrm>
              <a:off x="1095235" y="5547212"/>
              <a:ext cx="1779329" cy="435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应用程序管控</a:t>
              </a:r>
            </a:p>
          </p:txBody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6959350" y="2323375"/>
              <a:ext cx="1850502" cy="435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设备管控</a:t>
              </a:r>
            </a:p>
          </p:txBody>
        </p:sp>
        <p:sp>
          <p:nvSpPr>
            <p:cNvPr id="17" name="TextBox 35"/>
            <p:cNvSpPr txBox="1">
              <a:spLocks noChangeArrowheads="1"/>
            </p:cNvSpPr>
            <p:nvPr/>
          </p:nvSpPr>
          <p:spPr bwMode="auto">
            <a:xfrm>
              <a:off x="6978866" y="3970800"/>
              <a:ext cx="1817140" cy="435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流量管理</a:t>
              </a:r>
            </a:p>
          </p:txBody>
        </p:sp>
        <p:sp>
          <p:nvSpPr>
            <p:cNvPr id="18" name="TextBox 37"/>
            <p:cNvSpPr txBox="1">
              <a:spLocks noChangeArrowheads="1"/>
            </p:cNvSpPr>
            <p:nvPr/>
          </p:nvSpPr>
          <p:spPr bwMode="auto">
            <a:xfrm>
              <a:off x="7299794" y="5525427"/>
              <a:ext cx="1276668" cy="435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屏幕监视</a:t>
              </a: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5153511" y="5539749"/>
              <a:ext cx="1387876" cy="435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远程控制</a:t>
              </a:r>
            </a:p>
          </p:txBody>
        </p:sp>
        <p:sp>
          <p:nvSpPr>
            <p:cNvPr id="20" name="TextBox 31"/>
            <p:cNvSpPr txBox="1">
              <a:spLocks noChangeArrowheads="1"/>
            </p:cNvSpPr>
            <p:nvPr/>
          </p:nvSpPr>
          <p:spPr bwMode="auto">
            <a:xfrm>
              <a:off x="9054650" y="3978273"/>
              <a:ext cx="1674794" cy="435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网络控制</a:t>
              </a:r>
            </a:p>
          </p:txBody>
        </p:sp>
      </p:grpSp>
      <p:pic>
        <p:nvPicPr>
          <p:cNvPr id="21" name="Picture 3" descr="C:\Documents and Settings\zhengxue\桌面\IP-guard18大模块\IP-guard18大模块\文档打印管控 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0181" y="1857364"/>
            <a:ext cx="726133" cy="666000"/>
          </a:xfrm>
          <a:prstGeom prst="rect">
            <a:avLst/>
          </a:prstGeom>
          <a:noFill/>
        </p:spPr>
      </p:pic>
      <p:pic>
        <p:nvPicPr>
          <p:cNvPr id="22" name="Picture 4" descr="C:\Documents and Settings\zhengxue\桌面\IP-guard18大模块\IP-guard18大模块\屏幕监视 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3136" y="4714884"/>
            <a:ext cx="771708" cy="666000"/>
          </a:xfrm>
          <a:prstGeom prst="rect">
            <a:avLst/>
          </a:prstGeom>
          <a:noFill/>
        </p:spPr>
      </p:pic>
      <p:pic>
        <p:nvPicPr>
          <p:cNvPr id="23" name="Picture 5" descr="C:\Documents and Settings\zhengxue\桌面\IP-guard18大模块\IP-guard18大模块\网页浏览管控 -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88984" y="3286124"/>
            <a:ext cx="663925" cy="666000"/>
          </a:xfrm>
          <a:prstGeom prst="rect">
            <a:avLst/>
          </a:prstGeom>
          <a:noFill/>
        </p:spPr>
      </p:pic>
      <p:pic>
        <p:nvPicPr>
          <p:cNvPr id="24" name="Picture 6" descr="C:\Documents and Settings\zhengxue\桌面\IP-guard18大模块\IP-guard18大模块\设备管控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8" y="1857364"/>
            <a:ext cx="954700" cy="666000"/>
          </a:xfrm>
          <a:prstGeom prst="rect">
            <a:avLst/>
          </a:prstGeom>
          <a:noFill/>
        </p:spPr>
      </p:pic>
      <p:pic>
        <p:nvPicPr>
          <p:cNvPr id="25" name="Picture 7" descr="C:\Documents and Settings\zhengxue\桌面\IP-guard18大模块\IP-guard18大模块\即时通讯管控 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9523" y="3286124"/>
            <a:ext cx="813953" cy="666000"/>
          </a:xfrm>
          <a:prstGeom prst="rect">
            <a:avLst/>
          </a:prstGeom>
          <a:noFill/>
        </p:spPr>
      </p:pic>
      <p:pic>
        <p:nvPicPr>
          <p:cNvPr id="26" name="Picture 8" descr="C:\Documents and Settings\zhengxue\桌面\IP-guard18大模块\IP-guard18大模块\邮件管控 -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45669" y="3286124"/>
            <a:ext cx="807451" cy="666000"/>
          </a:xfrm>
          <a:prstGeom prst="rect">
            <a:avLst/>
          </a:prstGeom>
          <a:noFill/>
        </p:spPr>
      </p:pic>
      <p:pic>
        <p:nvPicPr>
          <p:cNvPr id="27" name="Picture 9" descr="C:\Documents and Settings\zhengxue\桌面\IP-guard18大模块\IP-guard18大模块\移动存储管控 -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72396" y="1914054"/>
            <a:ext cx="666000" cy="666000"/>
          </a:xfrm>
          <a:prstGeom prst="rect">
            <a:avLst/>
          </a:prstGeom>
          <a:noFill/>
        </p:spPr>
      </p:pic>
      <p:pic>
        <p:nvPicPr>
          <p:cNvPr id="28" name="Picture 10" descr="C:\Documents and Settings\zhengxue\桌面\IP-guard18大模块\IP-guard18大模块\网络流量管理 -1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83424" y="3429000"/>
            <a:ext cx="860278" cy="344110"/>
          </a:xfrm>
          <a:prstGeom prst="rect">
            <a:avLst/>
          </a:prstGeom>
          <a:noFill/>
        </p:spPr>
      </p:pic>
      <p:pic>
        <p:nvPicPr>
          <p:cNvPr id="29" name="Picture 11" descr="C:\Documents and Settings\zhengxue\桌面\IP-guard18大模块\IP-guard18大模块\资产管理 -1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357422" y="4643446"/>
            <a:ext cx="726133" cy="666000"/>
          </a:xfrm>
          <a:prstGeom prst="rect">
            <a:avLst/>
          </a:prstGeom>
          <a:noFill/>
        </p:spPr>
      </p:pic>
      <p:pic>
        <p:nvPicPr>
          <p:cNvPr id="30" name="Picture 12" descr="C:\Documents and Settings\zhengxue\桌面\IP-guard18大模块\IP-guard18大模块\应用程序管控 -1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91290" y="4643446"/>
            <a:ext cx="666000" cy="666000"/>
          </a:xfrm>
          <a:prstGeom prst="rect">
            <a:avLst/>
          </a:prstGeom>
          <a:noFill/>
        </p:spPr>
      </p:pic>
      <p:pic>
        <p:nvPicPr>
          <p:cNvPr id="31" name="Picture 13" descr="C:\Documents and Settings\zhengxue\桌面\IP-guard18大模块\IP-guard18大模块\网络控制 -1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72396" y="3357562"/>
            <a:ext cx="666000" cy="666000"/>
          </a:xfrm>
          <a:prstGeom prst="rect">
            <a:avLst/>
          </a:prstGeom>
          <a:noFill/>
        </p:spPr>
      </p:pic>
      <p:pic>
        <p:nvPicPr>
          <p:cNvPr id="32" name="Picture 14" descr="C:\Documents and Settings\zhengxue\桌面\IP-guard18大模块\IP-guard18大模块\远程支持 -1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08054" y="4643446"/>
            <a:ext cx="847396" cy="666000"/>
          </a:xfrm>
          <a:prstGeom prst="rect">
            <a:avLst/>
          </a:prstGeom>
          <a:noFill/>
        </p:spPr>
      </p:pic>
      <p:pic>
        <p:nvPicPr>
          <p:cNvPr id="33" name="Picture 16" descr="C:\Documents and Settings\zhengxue\桌面\IP-guard18大模块\IP-guard18大模块\基本功能 -1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72396" y="4643446"/>
            <a:ext cx="666000" cy="666000"/>
          </a:xfrm>
          <a:prstGeom prst="rect">
            <a:avLst/>
          </a:prstGeom>
          <a:noFill/>
        </p:spPr>
      </p:pic>
      <p:pic>
        <p:nvPicPr>
          <p:cNvPr id="34" name="Picture 17" descr="C:\Documents and Settings\zhengxue\桌面\IP-guard18大模块\IP-guard18大模块\IP-guard文档加密系统 -1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00298" y="1857364"/>
            <a:ext cx="446546" cy="666000"/>
          </a:xfrm>
          <a:prstGeom prst="rect">
            <a:avLst/>
          </a:prstGeom>
          <a:noFill/>
        </p:spPr>
      </p:pic>
      <p:pic>
        <p:nvPicPr>
          <p:cNvPr id="35" name="Picture 19" descr="E:\市场部文档\产品图片\IP-guard模块\IP-guard模块\透明加密-1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29096" y="1800674"/>
            <a:ext cx="587625" cy="7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屏幕监视</a:t>
            </a:r>
          </a:p>
        </p:txBody>
      </p:sp>
      <p:pic>
        <p:nvPicPr>
          <p:cNvPr id="5" name="Picture 4" descr="C:\Documents and Settings\zhengxue\桌面\IP-guard18大模块\IP-guard18大模块\屏幕监视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848" y="2643182"/>
            <a:ext cx="1251419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屏幕监视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43042" y="2214554"/>
            <a:ext cx="7200000" cy="2340000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单纯的日志审计不够直观，如何更加直接查看终端员工的桌面行为？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如何真实回放用户泄密时的场景？</a:t>
            </a:r>
          </a:p>
        </p:txBody>
      </p:sp>
      <p:pic>
        <p:nvPicPr>
          <p:cNvPr id="5" name="Picture 31" descr="D:\备用机文件-zhonggm\PPT-统一图标\128\财务部 (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43182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/>
        </p:nvSpPr>
        <p:spPr>
          <a:xfrm>
            <a:off x="1751902" y="2928934"/>
            <a:ext cx="520700" cy="284162"/>
          </a:xfrm>
          <a:prstGeom prst="rightArrow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rgbClr val="00428C"/>
              </a:solidFill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03462" y="428604"/>
            <a:ext cx="46434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实时屏幕监视</a:t>
            </a:r>
          </a:p>
        </p:txBody>
      </p:sp>
      <p:sp>
        <p:nvSpPr>
          <p:cNvPr id="9" name="矩形 28"/>
          <p:cNvSpPr>
            <a:spLocks noChangeArrowheads="1"/>
          </p:cNvSpPr>
          <p:nvPr/>
        </p:nvSpPr>
        <p:spPr bwMode="auto">
          <a:xfrm>
            <a:off x="513441" y="4643446"/>
            <a:ext cx="8030059" cy="17543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可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实时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多屏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（最大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16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屏）</a:t>
            </a:r>
            <a:r>
              <a:rPr lang="zh-CN" altLang="en-US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查看网内</a:t>
            </a:r>
            <a:r>
              <a:rPr lang="en-US" altLang="zh-CN" dirty="0">
                <a:solidFill>
                  <a:srgbClr val="00428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PC</a:t>
            </a:r>
            <a:r>
              <a:rPr lang="zh-CN" altLang="en-US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屏幕画面</a:t>
            </a:r>
            <a:endParaRPr lang="en-US" altLang="zh-CN" dirty="0">
              <a:solidFill>
                <a:srgbClr val="00428C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800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支持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自动轮播</a:t>
            </a:r>
            <a:r>
              <a:rPr lang="zh-CN" altLang="en-US" sz="1800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各终端屏幕画面</a:t>
            </a:r>
            <a:endParaRPr lang="en-US" altLang="zh-CN" sz="1800" dirty="0">
              <a:solidFill>
                <a:srgbClr val="00428C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支持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Citrix</a:t>
            </a:r>
            <a:r>
              <a:rPr lang="en-US" altLang="zh-CN" sz="2400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/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微软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Terminal</a:t>
            </a:r>
            <a:r>
              <a:rPr lang="zh-CN" altLang="en-US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等多使用者联机应用</a:t>
            </a:r>
            <a:endParaRPr lang="en-US" altLang="zh-CN" dirty="0">
              <a:solidFill>
                <a:srgbClr val="00428C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026" name="图片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285" y="1285860"/>
            <a:ext cx="6172243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 descr="C:\Documents and Settings\zhengxue\桌面\坐在电脑前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214554"/>
            <a:ext cx="1666876" cy="17137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屏幕历史记录</a:t>
            </a:r>
          </a:p>
        </p:txBody>
      </p:sp>
      <p:graphicFrame>
        <p:nvGraphicFramePr>
          <p:cNvPr id="4" name="圖表 5"/>
          <p:cNvGraphicFramePr/>
          <p:nvPr>
            <p:extLst>
              <p:ext uri="{D42A27DB-BD31-4B8C-83A1-F6EECF244321}">
                <p14:modId xmlns:p14="http://schemas.microsoft.com/office/powerpoint/2010/main" val="2386481500"/>
              </p:ext>
            </p:extLst>
          </p:nvPr>
        </p:nvGraphicFramePr>
        <p:xfrm>
          <a:off x="214282" y="1928802"/>
          <a:ext cx="6143635" cy="3297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6116" y="1324261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可针对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应用程序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设置屏幕记录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频率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，进行屏幕记录</a:t>
            </a:r>
          </a:p>
        </p:txBody>
      </p:sp>
      <p:sp>
        <p:nvSpPr>
          <p:cNvPr id="6" name="文字方塊 40"/>
          <p:cNvSpPr txBox="1"/>
          <p:nvPr/>
        </p:nvSpPr>
        <p:spPr>
          <a:xfrm>
            <a:off x="6427604" y="2786058"/>
            <a:ext cx="2644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超省空间！</a:t>
            </a:r>
          </a:p>
          <a:p>
            <a:r>
              <a:rPr lang="zh-TW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每小时只要</a:t>
            </a:r>
            <a:r>
              <a:rPr lang="en-US" altLang="zh-TW" sz="24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4~6MB</a:t>
            </a:r>
          </a:p>
          <a:p>
            <a:r>
              <a:rPr lang="zh-TW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储存容量</a:t>
            </a:r>
            <a:endParaRPr lang="en-US" altLang="zh-TW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15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秒记录一次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群組 21"/>
          <p:cNvGrpSpPr/>
          <p:nvPr/>
        </p:nvGrpSpPr>
        <p:grpSpPr>
          <a:xfrm>
            <a:off x="428597" y="5286386"/>
            <a:ext cx="1151437" cy="1079999"/>
            <a:chOff x="6612282" y="2762330"/>
            <a:chExt cx="1403963" cy="1271998"/>
          </a:xfrm>
        </p:grpSpPr>
        <p:pic>
          <p:nvPicPr>
            <p:cNvPr id="11" name="圖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9386" y="2762330"/>
              <a:ext cx="1316859" cy="1271998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6612282" y="3603713"/>
              <a:ext cx="919282" cy="39874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bg1"/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rPr>
                <a:t>WMV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24124" y="5643578"/>
            <a:ext cx="6034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可将屏幕历史记录转换成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WMV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格式）进行播放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文档透明加密</a:t>
            </a:r>
          </a:p>
        </p:txBody>
      </p:sp>
      <p:pic>
        <p:nvPicPr>
          <p:cNvPr id="5" name="Picture 19" descr="E:\市场部文档\产品图片\IP-guard模块\IP-guard模块\透明加密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9666" y="2643182"/>
            <a:ext cx="881435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文档加密</a:t>
            </a:r>
            <a:r>
              <a:rPr lang="en-US" altLang="zh-CN" dirty="0"/>
              <a:t>-</a:t>
            </a:r>
            <a:r>
              <a:rPr lang="zh-CN" altLang="en-US" dirty="0"/>
              <a:t>应用需求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58280" y="2071678"/>
            <a:ext cx="7200000" cy="2340000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敏感信息一旦被有意或无意带离公司，将造成巨大损失，如何从根源上预防？</a:t>
            </a:r>
          </a:p>
        </p:txBody>
      </p:sp>
      <p:pic>
        <p:nvPicPr>
          <p:cNvPr id="5" name="Picture 2" descr="E:\市场部文档\产品图片\400个常用ppt图标_ppt宝藏_www.pptbz\400个常用ppt图标_ppt宝藏_www.pptbz\400个常用ppt图标(377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71744"/>
            <a:ext cx="1440000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EsafeNet\Desktop\图片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26" y="2996829"/>
            <a:ext cx="1941954" cy="177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1" descr="D:\备用机文件-zhonggm\PPT-统一图标\128\OA服务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118" y="3991778"/>
            <a:ext cx="642942" cy="642942"/>
          </a:xfrm>
          <a:prstGeom prst="rect">
            <a:avLst/>
          </a:prstGeom>
          <a:noFill/>
        </p:spPr>
      </p:pic>
      <p:sp>
        <p:nvSpPr>
          <p:cNvPr id="30" name="矩形 29"/>
          <p:cNvSpPr/>
          <p:nvPr/>
        </p:nvSpPr>
        <p:spPr bwMode="auto">
          <a:xfrm>
            <a:off x="69193" y="1762758"/>
            <a:ext cx="1905000" cy="3960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sz="28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AutoShape 71"/>
          <p:cNvSpPr>
            <a:spLocks noChangeArrowheads="1"/>
          </p:cNvSpPr>
          <p:nvPr/>
        </p:nvSpPr>
        <p:spPr bwMode="gray">
          <a:xfrm>
            <a:off x="6041013" y="3435349"/>
            <a:ext cx="68580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C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zh-CN" altLang="zh-CN" sz="1400" b="1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6056253" y="3294379"/>
            <a:ext cx="533400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814388" eaLnBrk="1" hangingPunct="1"/>
            <a:r>
              <a:rPr lang="zh-CN" altLang="en-US" sz="12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非法</a:t>
            </a:r>
            <a:endParaRPr lang="en-US" altLang="zh-CN" sz="12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 defTabSz="814388" eaLnBrk="1" hangingPunct="1"/>
            <a:endParaRPr lang="en-US" altLang="zh-CN" sz="12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 defTabSz="814388" eaLnBrk="1" hangingPunct="1"/>
            <a:endParaRPr lang="en-US" altLang="zh-CN" sz="12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 defTabSz="814388" eaLnBrk="1" hangingPunct="1"/>
            <a:r>
              <a:rPr lang="zh-CN" altLang="en-US" sz="12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出口</a:t>
            </a:r>
            <a:endParaRPr lang="en-US" altLang="zh-CN" sz="12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143"/>
          <p:cNvGrpSpPr/>
          <p:nvPr/>
        </p:nvGrpSpPr>
        <p:grpSpPr>
          <a:xfrm>
            <a:off x="5537400" y="3726925"/>
            <a:ext cx="360000" cy="360000"/>
            <a:chOff x="8685212" y="838200"/>
            <a:chExt cx="360000" cy="360000"/>
          </a:xfrm>
        </p:grpSpPr>
        <p:pic>
          <p:nvPicPr>
            <p:cNvPr id="36" name="图片 35" descr="20071126194122648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5212" y="838200"/>
              <a:ext cx="360000" cy="360000"/>
            </a:xfrm>
            <a:prstGeom prst="rect">
              <a:avLst/>
            </a:prstGeom>
          </p:spPr>
        </p:pic>
        <p:pic>
          <p:nvPicPr>
            <p:cNvPr id="37" name="图片 36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727122" y="979170"/>
              <a:ext cx="190302" cy="19030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sp>
        <p:nvSpPr>
          <p:cNvPr id="38" name="AutoShape 71"/>
          <p:cNvSpPr>
            <a:spLocks noChangeArrowheads="1"/>
          </p:cNvSpPr>
          <p:nvPr/>
        </p:nvSpPr>
        <p:spPr bwMode="gray">
          <a:xfrm flipH="1">
            <a:off x="1954185" y="3444545"/>
            <a:ext cx="68580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92D05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zh-CN" altLang="zh-CN" sz="1400" b="1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2106585" y="3303575"/>
            <a:ext cx="533400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814388" eaLnBrk="1" hangingPunct="1"/>
            <a:r>
              <a:rPr lang="zh-CN" altLang="en-US" sz="12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合法</a:t>
            </a:r>
            <a:endParaRPr lang="en-US" altLang="zh-CN" sz="12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 defTabSz="814388" eaLnBrk="1" hangingPunct="1"/>
            <a:endParaRPr lang="en-US" altLang="zh-CN" sz="12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 defTabSz="814388" eaLnBrk="1" hangingPunct="1"/>
            <a:endParaRPr lang="en-US" altLang="zh-CN" sz="12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 defTabSz="814388" eaLnBrk="1" hangingPunct="1"/>
            <a:r>
              <a:rPr lang="zh-CN" altLang="en-US" sz="12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出口</a:t>
            </a:r>
            <a:endParaRPr lang="en-US" altLang="zh-CN" sz="12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组合 137"/>
          <p:cNvGrpSpPr/>
          <p:nvPr/>
        </p:nvGrpSpPr>
        <p:grpSpPr>
          <a:xfrm>
            <a:off x="2794594" y="3564311"/>
            <a:ext cx="360000" cy="360000"/>
            <a:chOff x="8685212" y="838200"/>
            <a:chExt cx="360000" cy="360000"/>
          </a:xfrm>
        </p:grpSpPr>
        <p:pic>
          <p:nvPicPr>
            <p:cNvPr id="42" name="图片 41" descr="20071126194122648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5212" y="838200"/>
              <a:ext cx="360000" cy="360000"/>
            </a:xfrm>
            <a:prstGeom prst="rect">
              <a:avLst/>
            </a:prstGeom>
          </p:spPr>
        </p:pic>
        <p:pic>
          <p:nvPicPr>
            <p:cNvPr id="43" name="图片 42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727122" y="979170"/>
              <a:ext cx="190302" cy="19030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44" name="组合 122"/>
          <p:cNvGrpSpPr/>
          <p:nvPr/>
        </p:nvGrpSpPr>
        <p:grpSpPr>
          <a:xfrm>
            <a:off x="271123" y="1934208"/>
            <a:ext cx="1524000" cy="890511"/>
            <a:chOff x="2086292" y="2487929"/>
            <a:chExt cx="1524000" cy="8905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6" name="Picture 51" descr="1518201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57742" y="2487929"/>
              <a:ext cx="609600" cy="609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2086292" y="3147608"/>
              <a:ext cx="152400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814388" eaLnBrk="1" hangingPunct="1"/>
              <a:r>
                <a:rPr lang="zh-CN" altLang="en-US" sz="1000" b="1" baseline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合法离网脱机</a:t>
              </a:r>
              <a:endParaRPr lang="en-US" altLang="zh-CN" sz="10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9" name="组合 123"/>
          <p:cNvGrpSpPr/>
          <p:nvPr/>
        </p:nvGrpSpPr>
        <p:grpSpPr>
          <a:xfrm>
            <a:off x="366766" y="4932149"/>
            <a:ext cx="845310" cy="727944"/>
            <a:chOff x="2189162" y="3733800"/>
            <a:chExt cx="792480" cy="9280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0" name="图片 49" descr="Policeman no uniform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162" y="3733800"/>
              <a:ext cx="608400" cy="608400"/>
            </a:xfrm>
            <a:prstGeom prst="rect">
              <a:avLst/>
            </a:prstGeom>
          </p:spPr>
        </p:pic>
        <p:pic>
          <p:nvPicPr>
            <p:cNvPr id="51" name="图片 50" descr="20090119094403536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3962" y="4046220"/>
              <a:ext cx="381000" cy="381000"/>
            </a:xfrm>
            <a:prstGeom prst="rect">
              <a:avLst/>
            </a:prstGeom>
          </p:spPr>
        </p:pic>
        <p:sp>
          <p:nvSpPr>
            <p:cNvPr id="52" name="Rectangle 10"/>
            <p:cNvSpPr>
              <a:spLocks noChangeArrowheads="1"/>
            </p:cNvSpPr>
            <p:nvPr/>
          </p:nvSpPr>
          <p:spPr bwMode="auto">
            <a:xfrm>
              <a:off x="2219642" y="4431030"/>
              <a:ext cx="76200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814388" eaLnBrk="1" hangingPunct="1"/>
              <a:r>
                <a:rPr lang="zh-CN" altLang="en-US" sz="1000" b="1" baseline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密文外发</a:t>
              </a:r>
              <a:endParaRPr lang="en-US" altLang="zh-CN" sz="10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3" name="组合 131"/>
          <p:cNvGrpSpPr/>
          <p:nvPr/>
        </p:nvGrpSpPr>
        <p:grpSpPr>
          <a:xfrm>
            <a:off x="433904" y="2921974"/>
            <a:ext cx="729808" cy="851489"/>
            <a:chOff x="2120582" y="3768090"/>
            <a:chExt cx="773430" cy="9585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4" name="组合 129"/>
            <p:cNvGrpSpPr/>
            <p:nvPr/>
          </p:nvGrpSpPr>
          <p:grpSpPr>
            <a:xfrm>
              <a:off x="2120582" y="3768090"/>
              <a:ext cx="662940" cy="697230"/>
              <a:chOff x="684212" y="3810000"/>
              <a:chExt cx="662940" cy="697230"/>
            </a:xfrm>
          </p:grpSpPr>
          <p:pic>
            <p:nvPicPr>
              <p:cNvPr id="56" name="图片 55" descr="You love me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4212" y="3810000"/>
                <a:ext cx="608400" cy="608400"/>
              </a:xfrm>
              <a:prstGeom prst="rect">
                <a:avLst/>
              </a:prstGeom>
            </p:spPr>
          </p:pic>
          <p:pic>
            <p:nvPicPr>
              <p:cNvPr id="57" name="图片 56" descr="20090119094403536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6152" y="4126230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55" name="Rectangle 10"/>
            <p:cNvSpPr>
              <a:spLocks noChangeArrowheads="1"/>
            </p:cNvSpPr>
            <p:nvPr/>
          </p:nvSpPr>
          <p:spPr bwMode="auto">
            <a:xfrm>
              <a:off x="2132012" y="4495800"/>
              <a:ext cx="76200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814388" eaLnBrk="1" hangingPunct="1"/>
              <a:r>
                <a:rPr lang="zh-CN" altLang="en-US" sz="1000" b="1" baseline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明文外发</a:t>
              </a:r>
              <a:endParaRPr lang="en-US" altLang="zh-CN" sz="10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组合 134"/>
          <p:cNvGrpSpPr/>
          <p:nvPr/>
        </p:nvGrpSpPr>
        <p:grpSpPr>
          <a:xfrm>
            <a:off x="2798838" y="3590400"/>
            <a:ext cx="360000" cy="360000"/>
            <a:chOff x="8075612" y="990600"/>
            <a:chExt cx="432000" cy="432000"/>
          </a:xfrm>
        </p:grpSpPr>
        <p:pic>
          <p:nvPicPr>
            <p:cNvPr id="59" name="图片 58" descr="20071126194211744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5612" y="990600"/>
              <a:ext cx="432000" cy="432000"/>
            </a:xfrm>
            <a:prstGeom prst="rect">
              <a:avLst/>
            </a:prstGeom>
          </p:spPr>
        </p:pic>
        <p:pic>
          <p:nvPicPr>
            <p:cNvPr id="60" name="图片 59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128952" y="11544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61" name="组合 87"/>
          <p:cNvGrpSpPr/>
          <p:nvPr/>
        </p:nvGrpSpPr>
        <p:grpSpPr>
          <a:xfrm>
            <a:off x="1528423" y="3469639"/>
            <a:ext cx="360000" cy="360000"/>
            <a:chOff x="9675812" y="1219200"/>
            <a:chExt cx="432000" cy="432000"/>
          </a:xfrm>
        </p:grpSpPr>
        <p:pic>
          <p:nvPicPr>
            <p:cNvPr id="62" name="图片 61" descr="2007112619412147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5812" y="1219200"/>
              <a:ext cx="432000" cy="432000"/>
            </a:xfrm>
            <a:prstGeom prst="rect">
              <a:avLst/>
            </a:prstGeom>
          </p:spPr>
        </p:pic>
        <p:pic>
          <p:nvPicPr>
            <p:cNvPr id="63" name="图片 62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9729390" y="1383268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64" name="组合 90"/>
          <p:cNvGrpSpPr/>
          <p:nvPr/>
        </p:nvGrpSpPr>
        <p:grpSpPr>
          <a:xfrm>
            <a:off x="1528423" y="3469639"/>
            <a:ext cx="360000" cy="360000"/>
            <a:chOff x="8913812" y="1066800"/>
            <a:chExt cx="432000" cy="432000"/>
          </a:xfrm>
        </p:grpSpPr>
        <p:pic>
          <p:nvPicPr>
            <p:cNvPr id="65" name="图片 64" descr="20071126194156338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3812" y="1066800"/>
              <a:ext cx="432000" cy="432000"/>
            </a:xfrm>
            <a:prstGeom prst="rect">
              <a:avLst/>
            </a:prstGeom>
          </p:spPr>
        </p:pic>
        <p:pic>
          <p:nvPicPr>
            <p:cNvPr id="66" name="图片 65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944292" y="12306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67" name="组合 96"/>
          <p:cNvGrpSpPr/>
          <p:nvPr/>
        </p:nvGrpSpPr>
        <p:grpSpPr>
          <a:xfrm>
            <a:off x="1528423" y="3469639"/>
            <a:ext cx="360000" cy="360000"/>
            <a:chOff x="7313612" y="762000"/>
            <a:chExt cx="432000" cy="432000"/>
          </a:xfrm>
        </p:grpSpPr>
        <p:pic>
          <p:nvPicPr>
            <p:cNvPr id="68" name="图片 67" descr="20071126194215348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3612" y="762000"/>
              <a:ext cx="432000" cy="432000"/>
            </a:xfrm>
            <a:prstGeom prst="rect">
              <a:avLst/>
            </a:prstGeom>
          </p:spPr>
        </p:pic>
        <p:pic>
          <p:nvPicPr>
            <p:cNvPr id="69" name="图片 68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7370762" y="9258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70" name="组合 78"/>
          <p:cNvGrpSpPr/>
          <p:nvPr/>
        </p:nvGrpSpPr>
        <p:grpSpPr>
          <a:xfrm>
            <a:off x="5522670" y="3692635"/>
            <a:ext cx="360000" cy="360000"/>
            <a:chOff x="8913812" y="1066800"/>
            <a:chExt cx="432000" cy="432000"/>
          </a:xfrm>
        </p:grpSpPr>
        <p:pic>
          <p:nvPicPr>
            <p:cNvPr id="71" name="图片 70" descr="20071126194156338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3812" y="1066800"/>
              <a:ext cx="432000" cy="432000"/>
            </a:xfrm>
            <a:prstGeom prst="rect">
              <a:avLst/>
            </a:prstGeom>
          </p:spPr>
        </p:pic>
        <p:pic>
          <p:nvPicPr>
            <p:cNvPr id="72" name="图片 71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944292" y="12306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73" name="组合 81"/>
          <p:cNvGrpSpPr/>
          <p:nvPr/>
        </p:nvGrpSpPr>
        <p:grpSpPr>
          <a:xfrm>
            <a:off x="4185360" y="5075665"/>
            <a:ext cx="360000" cy="360000"/>
            <a:chOff x="8075612" y="990600"/>
            <a:chExt cx="432000" cy="432000"/>
          </a:xfrm>
        </p:grpSpPr>
        <p:pic>
          <p:nvPicPr>
            <p:cNvPr id="74" name="图片 73" descr="20071126194211744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5612" y="990600"/>
              <a:ext cx="432000" cy="432000"/>
            </a:xfrm>
            <a:prstGeom prst="rect">
              <a:avLst/>
            </a:prstGeom>
          </p:spPr>
        </p:pic>
        <p:pic>
          <p:nvPicPr>
            <p:cNvPr id="75" name="图片 74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128952" y="11544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76" name="组合 84"/>
          <p:cNvGrpSpPr/>
          <p:nvPr/>
        </p:nvGrpSpPr>
        <p:grpSpPr>
          <a:xfrm>
            <a:off x="2776961" y="3571657"/>
            <a:ext cx="360000" cy="360000"/>
            <a:chOff x="7313612" y="762000"/>
            <a:chExt cx="432000" cy="432000"/>
          </a:xfrm>
        </p:grpSpPr>
        <p:pic>
          <p:nvPicPr>
            <p:cNvPr id="77" name="图片 76" descr="20071126194215348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3612" y="762000"/>
              <a:ext cx="432000" cy="432000"/>
            </a:xfrm>
            <a:prstGeom prst="rect">
              <a:avLst/>
            </a:prstGeom>
          </p:spPr>
        </p:pic>
        <p:pic>
          <p:nvPicPr>
            <p:cNvPr id="78" name="图片 77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7370762" y="9258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79" name="组合 75"/>
          <p:cNvGrpSpPr/>
          <p:nvPr/>
        </p:nvGrpSpPr>
        <p:grpSpPr>
          <a:xfrm>
            <a:off x="4173930" y="2484865"/>
            <a:ext cx="360000" cy="360000"/>
            <a:chOff x="9675812" y="1219200"/>
            <a:chExt cx="432000" cy="432000"/>
          </a:xfrm>
        </p:grpSpPr>
        <p:pic>
          <p:nvPicPr>
            <p:cNvPr id="80" name="图片 79" descr="2007112619412147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5812" y="1219200"/>
              <a:ext cx="432000" cy="432000"/>
            </a:xfrm>
            <a:prstGeom prst="rect">
              <a:avLst/>
            </a:prstGeom>
          </p:spPr>
        </p:pic>
        <p:pic>
          <p:nvPicPr>
            <p:cNvPr id="81" name="图片 80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9729390" y="1383268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82" name="图片 81" descr="R1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96221" y="2112133"/>
            <a:ext cx="563526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3" name="图片 82" descr="R7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9770" y="3295756"/>
            <a:ext cx="564348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4" name="图片 83" descr="R2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15017" y="3221029"/>
            <a:ext cx="563305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5" name="图片 84" descr="R3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96221" y="4725235"/>
            <a:ext cx="576819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6" name="矩形 85"/>
          <p:cNvSpPr/>
          <p:nvPr/>
        </p:nvSpPr>
        <p:spPr bwMode="auto">
          <a:xfrm>
            <a:off x="6791583" y="1762758"/>
            <a:ext cx="2276952" cy="3960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sz="28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2535630" y="1762758"/>
            <a:ext cx="3657600" cy="3960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sz="28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Rectangle 10"/>
          <p:cNvSpPr>
            <a:spLocks noChangeArrowheads="1"/>
          </p:cNvSpPr>
          <p:nvPr/>
        </p:nvSpPr>
        <p:spPr bwMode="auto">
          <a:xfrm>
            <a:off x="261975" y="1471446"/>
            <a:ext cx="16264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814388" eaLnBrk="1" hangingPunct="1"/>
            <a:r>
              <a:rPr lang="zh-CN" altLang="en-US" sz="1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持续受控使用</a:t>
            </a:r>
            <a:endParaRPr lang="en-US" altLang="zh-CN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Rectangle 10"/>
          <p:cNvSpPr>
            <a:spLocks noChangeArrowheads="1"/>
          </p:cNvSpPr>
          <p:nvPr/>
        </p:nvSpPr>
        <p:spPr bwMode="auto">
          <a:xfrm>
            <a:off x="3728899" y="1412776"/>
            <a:ext cx="15370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14388"/>
            <a:r>
              <a:rPr lang="zh-CN" altLang="en-US" sz="1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内部</a:t>
            </a:r>
            <a:r>
              <a:rPr lang="zh-CN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透明使用</a:t>
            </a:r>
            <a:endParaRPr lang="en-US" altLang="zh-CN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Rectangle 10"/>
          <p:cNvSpPr>
            <a:spLocks noChangeArrowheads="1"/>
          </p:cNvSpPr>
          <p:nvPr/>
        </p:nvSpPr>
        <p:spPr bwMode="auto">
          <a:xfrm>
            <a:off x="7410093" y="1415496"/>
            <a:ext cx="152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14388"/>
            <a:r>
              <a:rPr lang="zh-CN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非法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越权使用</a:t>
            </a:r>
            <a:endParaRPr lang="en-US" altLang="zh-CN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 rot="5400000">
            <a:off x="4163294" y="3169871"/>
            <a:ext cx="457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2" name="直接箭头连接符 91"/>
          <p:cNvCxnSpPr/>
          <p:nvPr/>
        </p:nvCxnSpPr>
        <p:spPr bwMode="auto">
          <a:xfrm rot="5400000">
            <a:off x="4163294" y="4419551"/>
            <a:ext cx="457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直接箭头连接符 92"/>
          <p:cNvCxnSpPr/>
          <p:nvPr/>
        </p:nvCxnSpPr>
        <p:spPr bwMode="auto">
          <a:xfrm flipH="1">
            <a:off x="4882590" y="3870117"/>
            <a:ext cx="457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3350970" y="3870117"/>
            <a:ext cx="457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95" name="组合 44"/>
          <p:cNvGrpSpPr/>
          <p:nvPr/>
        </p:nvGrpSpPr>
        <p:grpSpPr>
          <a:xfrm>
            <a:off x="4208220" y="3669775"/>
            <a:ext cx="360000" cy="360000"/>
            <a:chOff x="9675812" y="1219200"/>
            <a:chExt cx="432000" cy="432000"/>
          </a:xfrm>
        </p:grpSpPr>
        <p:pic>
          <p:nvPicPr>
            <p:cNvPr id="96" name="图片 95" descr="2007112619412147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5812" y="1219200"/>
              <a:ext cx="432000" cy="432000"/>
            </a:xfrm>
            <a:prstGeom prst="rect">
              <a:avLst/>
            </a:prstGeom>
          </p:spPr>
        </p:pic>
        <p:pic>
          <p:nvPicPr>
            <p:cNvPr id="97" name="图片 96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9729390" y="1383268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98" name="组合 46"/>
          <p:cNvGrpSpPr/>
          <p:nvPr/>
        </p:nvGrpSpPr>
        <p:grpSpPr>
          <a:xfrm>
            <a:off x="4208220" y="3662155"/>
            <a:ext cx="360000" cy="360000"/>
            <a:chOff x="8913812" y="1066800"/>
            <a:chExt cx="432000" cy="432000"/>
          </a:xfrm>
        </p:grpSpPr>
        <p:pic>
          <p:nvPicPr>
            <p:cNvPr id="99" name="图片 98" descr="20071126194156338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3812" y="1066800"/>
              <a:ext cx="432000" cy="432000"/>
            </a:xfrm>
            <a:prstGeom prst="rect">
              <a:avLst/>
            </a:prstGeom>
          </p:spPr>
        </p:pic>
        <p:pic>
          <p:nvPicPr>
            <p:cNvPr id="100" name="图片 99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944292" y="12306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01" name="组合 47"/>
          <p:cNvGrpSpPr/>
          <p:nvPr/>
        </p:nvGrpSpPr>
        <p:grpSpPr>
          <a:xfrm>
            <a:off x="4208220" y="3669775"/>
            <a:ext cx="360000" cy="360000"/>
            <a:chOff x="8075612" y="990600"/>
            <a:chExt cx="432000" cy="432000"/>
          </a:xfrm>
        </p:grpSpPr>
        <p:pic>
          <p:nvPicPr>
            <p:cNvPr id="102" name="图片 101" descr="20071126194211744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5612" y="990600"/>
              <a:ext cx="432000" cy="432000"/>
            </a:xfrm>
            <a:prstGeom prst="rect">
              <a:avLst/>
            </a:prstGeom>
          </p:spPr>
        </p:pic>
        <p:pic>
          <p:nvPicPr>
            <p:cNvPr id="103" name="图片 102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128952" y="11544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04" name="组合 103"/>
          <p:cNvGrpSpPr/>
          <p:nvPr/>
        </p:nvGrpSpPr>
        <p:grpSpPr>
          <a:xfrm>
            <a:off x="4208220" y="3669775"/>
            <a:ext cx="360000" cy="360000"/>
            <a:chOff x="7313612" y="762000"/>
            <a:chExt cx="432000" cy="432000"/>
          </a:xfrm>
        </p:grpSpPr>
        <p:pic>
          <p:nvPicPr>
            <p:cNvPr id="105" name="图片 104" descr="20071126194215348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3612" y="762000"/>
              <a:ext cx="432000" cy="432000"/>
            </a:xfrm>
            <a:prstGeom prst="rect">
              <a:avLst/>
            </a:prstGeom>
          </p:spPr>
        </p:pic>
        <p:pic>
          <p:nvPicPr>
            <p:cNvPr id="106" name="图片 105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7370762" y="9258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07" name="组合 72"/>
          <p:cNvGrpSpPr/>
          <p:nvPr/>
        </p:nvGrpSpPr>
        <p:grpSpPr>
          <a:xfrm>
            <a:off x="3967680" y="3376405"/>
            <a:ext cx="838200" cy="894715"/>
            <a:chOff x="6188075" y="3635375"/>
            <a:chExt cx="1871663" cy="1871663"/>
          </a:xfrm>
        </p:grpSpPr>
        <p:pic>
          <p:nvPicPr>
            <p:cNvPr id="108" name="Picture 53" descr="计算机1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188075" y="3635375"/>
              <a:ext cx="1871663" cy="187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" name="图片 108" descr="锁[白1].png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1612" y="4331970"/>
              <a:ext cx="457200" cy="565728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</p:pic>
      </p:grpSp>
      <p:cxnSp>
        <p:nvCxnSpPr>
          <p:cNvPr id="110" name="直接箭头连接符 109"/>
          <p:cNvCxnSpPr/>
          <p:nvPr/>
        </p:nvCxnSpPr>
        <p:spPr bwMode="auto">
          <a:xfrm>
            <a:off x="4836870" y="2930635"/>
            <a:ext cx="487680" cy="4686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11" name="直接箭头连接符 110"/>
          <p:cNvCxnSpPr/>
          <p:nvPr/>
        </p:nvCxnSpPr>
        <p:spPr bwMode="auto">
          <a:xfrm rot="5400000" flipH="1" flipV="1">
            <a:off x="4844490" y="4298425"/>
            <a:ext cx="533400" cy="533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12" name="直接箭头连接符 111"/>
          <p:cNvCxnSpPr/>
          <p:nvPr/>
        </p:nvCxnSpPr>
        <p:spPr bwMode="auto">
          <a:xfrm>
            <a:off x="3339540" y="4367005"/>
            <a:ext cx="487680" cy="4686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13" name="直接箭头连接符 112"/>
          <p:cNvCxnSpPr/>
          <p:nvPr/>
        </p:nvCxnSpPr>
        <p:spPr bwMode="auto">
          <a:xfrm rot="5400000" flipH="1" flipV="1">
            <a:off x="3396690" y="2903965"/>
            <a:ext cx="533400" cy="533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pic>
        <p:nvPicPr>
          <p:cNvPr id="114" name="图片 113" descr="classy_icons_001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36820" y="2561065"/>
            <a:ext cx="228600" cy="228600"/>
          </a:xfrm>
          <a:prstGeom prst="rect">
            <a:avLst/>
          </a:prstGeom>
        </p:spPr>
      </p:pic>
      <p:pic>
        <p:nvPicPr>
          <p:cNvPr id="115" name="图片 114" descr="classy_icons_001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77940" y="3738210"/>
            <a:ext cx="228600" cy="228600"/>
          </a:xfrm>
          <a:prstGeom prst="rect">
            <a:avLst/>
          </a:prstGeom>
        </p:spPr>
      </p:pic>
      <p:pic>
        <p:nvPicPr>
          <p:cNvPr id="116" name="图片 115" descr="classy_icons_001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36820" y="5151865"/>
            <a:ext cx="228600" cy="228600"/>
          </a:xfrm>
          <a:prstGeom prst="rect">
            <a:avLst/>
          </a:prstGeom>
        </p:spPr>
      </p:pic>
      <p:pic>
        <p:nvPicPr>
          <p:cNvPr id="117" name="图片 116" descr="classy_icons_001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65220" y="3791695"/>
            <a:ext cx="228600" cy="228600"/>
          </a:xfrm>
          <a:prstGeom prst="rect">
            <a:avLst/>
          </a:prstGeom>
        </p:spPr>
      </p:pic>
      <p:grpSp>
        <p:nvGrpSpPr>
          <p:cNvPr id="118" name="组合 114"/>
          <p:cNvGrpSpPr/>
          <p:nvPr/>
        </p:nvGrpSpPr>
        <p:grpSpPr>
          <a:xfrm>
            <a:off x="1528423" y="3473449"/>
            <a:ext cx="360000" cy="360000"/>
            <a:chOff x="8685212" y="838200"/>
            <a:chExt cx="360000" cy="360000"/>
          </a:xfrm>
        </p:grpSpPr>
        <p:pic>
          <p:nvPicPr>
            <p:cNvPr id="119" name="图片 118" descr="20071126194122648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5212" y="838200"/>
              <a:ext cx="360000" cy="360000"/>
            </a:xfrm>
            <a:prstGeom prst="rect">
              <a:avLst/>
            </a:prstGeom>
          </p:spPr>
        </p:pic>
        <p:pic>
          <p:nvPicPr>
            <p:cNvPr id="120" name="图片 119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727122" y="979170"/>
              <a:ext cx="190302" cy="19030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121" name="图片 120" descr="R6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80253" y="1987549"/>
            <a:ext cx="455133" cy="57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2" name="Rectangle 10"/>
          <p:cNvSpPr>
            <a:spLocks noChangeArrowheads="1"/>
          </p:cNvSpPr>
          <p:nvPr/>
        </p:nvSpPr>
        <p:spPr bwMode="auto">
          <a:xfrm>
            <a:off x="8073409" y="2200909"/>
            <a:ext cx="1143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814388" eaLnBrk="1" hangingPunct="1"/>
            <a:r>
              <a:rPr lang="zh-CN" altLang="en-US" sz="11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非法人员窃取</a:t>
            </a:r>
            <a:endParaRPr lang="en-US" altLang="zh-CN" sz="11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3" name="Picture 75" descr="38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551030" y="2843851"/>
            <a:ext cx="50323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4" name="Rectangle 10"/>
          <p:cNvSpPr>
            <a:spLocks noChangeArrowheads="1"/>
          </p:cNvSpPr>
          <p:nvPr/>
        </p:nvSpPr>
        <p:spPr bwMode="auto">
          <a:xfrm>
            <a:off x="8049594" y="2989179"/>
            <a:ext cx="1143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814388" eaLnBrk="1" hangingPunct="1"/>
            <a:r>
              <a:rPr lang="zh-CN" altLang="en-US" sz="11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离职人员拷贝</a:t>
            </a:r>
            <a:endParaRPr lang="en-US" altLang="zh-CN" sz="11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Rectangle 10"/>
          <p:cNvSpPr>
            <a:spLocks noChangeArrowheads="1"/>
          </p:cNvSpPr>
          <p:nvPr/>
        </p:nvSpPr>
        <p:spPr bwMode="auto">
          <a:xfrm>
            <a:off x="8036062" y="3705626"/>
            <a:ext cx="112595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814388" eaLnBrk="1" hangingPunct="1"/>
            <a:r>
              <a:rPr lang="zh-CN" altLang="en-US" sz="11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非法外联泄密</a:t>
            </a:r>
            <a:endParaRPr lang="en-US" altLang="zh-CN" sz="11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6" name="图片 125" descr="3d_icons_002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79498" y="3531452"/>
            <a:ext cx="638337" cy="64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7" name="图片 126" descr="051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21322532">
            <a:off x="7537592" y="4345061"/>
            <a:ext cx="479909" cy="3822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8" name="Rectangle 10"/>
          <p:cNvSpPr>
            <a:spLocks noChangeArrowheads="1"/>
          </p:cNvSpPr>
          <p:nvPr/>
        </p:nvSpPr>
        <p:spPr bwMode="auto">
          <a:xfrm>
            <a:off x="8010634" y="4388214"/>
            <a:ext cx="112595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814388" eaLnBrk="1" hangingPunct="1"/>
            <a:r>
              <a:rPr lang="zh-CN" altLang="en-US" sz="11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系统漏洞泄密</a:t>
            </a:r>
            <a:endParaRPr lang="en-US" altLang="zh-CN" sz="11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9" name="图片 128" descr="200993123214239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581746" y="5008728"/>
            <a:ext cx="450382" cy="457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0" name="Rectangle 10"/>
          <p:cNvSpPr>
            <a:spLocks noChangeArrowheads="1"/>
          </p:cNvSpPr>
          <p:nvPr/>
        </p:nvSpPr>
        <p:spPr bwMode="auto">
          <a:xfrm>
            <a:off x="8040462" y="5117044"/>
            <a:ext cx="112595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814388" eaLnBrk="1" hangingPunct="1"/>
            <a:r>
              <a:rPr lang="zh-CN" altLang="en-US" sz="1100" b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内容不当行为</a:t>
            </a:r>
            <a:endParaRPr lang="en-US" altLang="zh-CN" sz="11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1" name="图片 130" descr="classy_icons_001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0703" y="2219959"/>
            <a:ext cx="228600" cy="228600"/>
          </a:xfrm>
          <a:prstGeom prst="rect">
            <a:avLst/>
          </a:prstGeom>
        </p:spPr>
      </p:pic>
      <p:pic>
        <p:nvPicPr>
          <p:cNvPr id="132" name="图片 131" descr="classy_icons_001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1859" y="3330245"/>
            <a:ext cx="228600" cy="228600"/>
          </a:xfrm>
          <a:prstGeom prst="rect">
            <a:avLst/>
          </a:prstGeom>
        </p:spPr>
      </p:pic>
      <p:grpSp>
        <p:nvGrpSpPr>
          <p:cNvPr id="133" name="组合 161"/>
          <p:cNvGrpSpPr/>
          <p:nvPr/>
        </p:nvGrpSpPr>
        <p:grpSpPr>
          <a:xfrm>
            <a:off x="6916803" y="3462019"/>
            <a:ext cx="360000" cy="360000"/>
            <a:chOff x="9675812" y="1219200"/>
            <a:chExt cx="432000" cy="432000"/>
          </a:xfrm>
        </p:grpSpPr>
        <p:pic>
          <p:nvPicPr>
            <p:cNvPr id="134" name="图片 133" descr="2007112619412147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5812" y="1219200"/>
              <a:ext cx="432000" cy="432000"/>
            </a:xfrm>
            <a:prstGeom prst="rect">
              <a:avLst/>
            </a:prstGeom>
          </p:spPr>
        </p:pic>
        <p:pic>
          <p:nvPicPr>
            <p:cNvPr id="135" name="图片 134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9729390" y="1383268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36" name="组合 164"/>
          <p:cNvGrpSpPr/>
          <p:nvPr/>
        </p:nvGrpSpPr>
        <p:grpSpPr>
          <a:xfrm>
            <a:off x="6905373" y="3462019"/>
            <a:ext cx="360000" cy="360000"/>
            <a:chOff x="8913812" y="1066800"/>
            <a:chExt cx="432000" cy="432000"/>
          </a:xfrm>
        </p:grpSpPr>
        <p:pic>
          <p:nvPicPr>
            <p:cNvPr id="137" name="图片 136" descr="20071126194156338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3812" y="1066800"/>
              <a:ext cx="432000" cy="432000"/>
            </a:xfrm>
            <a:prstGeom prst="rect">
              <a:avLst/>
            </a:prstGeom>
          </p:spPr>
        </p:pic>
        <p:pic>
          <p:nvPicPr>
            <p:cNvPr id="138" name="图片 137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944292" y="12306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39" name="组合 167"/>
          <p:cNvGrpSpPr/>
          <p:nvPr/>
        </p:nvGrpSpPr>
        <p:grpSpPr>
          <a:xfrm>
            <a:off x="6916803" y="3462019"/>
            <a:ext cx="360000" cy="360000"/>
            <a:chOff x="8075612" y="990600"/>
            <a:chExt cx="432000" cy="432000"/>
          </a:xfrm>
        </p:grpSpPr>
        <p:pic>
          <p:nvPicPr>
            <p:cNvPr id="140" name="图片 139" descr="20071126194211744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5612" y="990600"/>
              <a:ext cx="432000" cy="432000"/>
            </a:xfrm>
            <a:prstGeom prst="rect">
              <a:avLst/>
            </a:prstGeom>
          </p:spPr>
        </p:pic>
        <p:pic>
          <p:nvPicPr>
            <p:cNvPr id="141" name="图片 140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128952" y="11544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42" name="组合 170"/>
          <p:cNvGrpSpPr/>
          <p:nvPr/>
        </p:nvGrpSpPr>
        <p:grpSpPr>
          <a:xfrm>
            <a:off x="6926373" y="3462019"/>
            <a:ext cx="360000" cy="360000"/>
            <a:chOff x="7313612" y="762000"/>
            <a:chExt cx="432000" cy="432000"/>
          </a:xfrm>
        </p:grpSpPr>
        <p:pic>
          <p:nvPicPr>
            <p:cNvPr id="143" name="图片 142" descr="20071126194215348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3612" y="762000"/>
              <a:ext cx="432000" cy="432000"/>
            </a:xfrm>
            <a:prstGeom prst="rect">
              <a:avLst/>
            </a:prstGeom>
          </p:spPr>
        </p:pic>
        <p:pic>
          <p:nvPicPr>
            <p:cNvPr id="144" name="图片 143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7370762" y="9258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45" name="组合 173"/>
          <p:cNvGrpSpPr/>
          <p:nvPr/>
        </p:nvGrpSpPr>
        <p:grpSpPr>
          <a:xfrm>
            <a:off x="6916803" y="3462019"/>
            <a:ext cx="360000" cy="360000"/>
            <a:chOff x="7313612" y="762000"/>
            <a:chExt cx="432000" cy="432000"/>
          </a:xfrm>
        </p:grpSpPr>
        <p:pic>
          <p:nvPicPr>
            <p:cNvPr id="146" name="图片 145" descr="20071126194215348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3612" y="762000"/>
              <a:ext cx="432000" cy="432000"/>
            </a:xfrm>
            <a:prstGeom prst="rect">
              <a:avLst/>
            </a:prstGeom>
          </p:spPr>
        </p:pic>
        <p:pic>
          <p:nvPicPr>
            <p:cNvPr id="147" name="图片 146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7370762" y="925830"/>
              <a:ext cx="228362" cy="22836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48" name="组合 140"/>
          <p:cNvGrpSpPr/>
          <p:nvPr/>
        </p:nvGrpSpPr>
        <p:grpSpPr>
          <a:xfrm>
            <a:off x="6916073" y="3461396"/>
            <a:ext cx="360000" cy="360000"/>
            <a:chOff x="8685212" y="838200"/>
            <a:chExt cx="360000" cy="360000"/>
          </a:xfrm>
        </p:grpSpPr>
        <p:pic>
          <p:nvPicPr>
            <p:cNvPr id="149" name="图片 148" descr="20071126194122648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5212" y="838200"/>
              <a:ext cx="360000" cy="360000"/>
            </a:xfrm>
            <a:prstGeom prst="rect">
              <a:avLst/>
            </a:prstGeom>
          </p:spPr>
        </p:pic>
        <p:pic>
          <p:nvPicPr>
            <p:cNvPr id="150" name="图片 149" descr="20071208023102814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H="1">
              <a:off x="8727122" y="979170"/>
              <a:ext cx="190302" cy="190302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151" name="图片 150" descr="classy_icons_066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883164" y="5134458"/>
            <a:ext cx="226964" cy="230400"/>
          </a:xfrm>
          <a:prstGeom prst="rect">
            <a:avLst/>
          </a:prstGeom>
        </p:spPr>
      </p:pic>
      <p:pic>
        <p:nvPicPr>
          <p:cNvPr id="152" name="图片 151" descr="classy_icons_066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871070" y="2983021"/>
            <a:ext cx="230400" cy="230400"/>
          </a:xfrm>
          <a:prstGeom prst="rect">
            <a:avLst/>
          </a:prstGeom>
        </p:spPr>
      </p:pic>
      <p:pic>
        <p:nvPicPr>
          <p:cNvPr id="153" name="图片 152" descr="classy_icons_066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828844" y="4405632"/>
            <a:ext cx="226964" cy="230400"/>
          </a:xfrm>
          <a:prstGeom prst="rect">
            <a:avLst/>
          </a:prstGeom>
        </p:spPr>
      </p:pic>
      <p:pic>
        <p:nvPicPr>
          <p:cNvPr id="154" name="图片 153" descr="classy_icons_066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941693" y="2219959"/>
            <a:ext cx="230400" cy="230400"/>
          </a:xfrm>
          <a:prstGeom prst="rect">
            <a:avLst/>
          </a:prstGeom>
        </p:spPr>
      </p:pic>
      <p:pic>
        <p:nvPicPr>
          <p:cNvPr id="155" name="图片 154" descr="classy_icons_066.pn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865702" y="3687662"/>
            <a:ext cx="226964" cy="230400"/>
          </a:xfrm>
          <a:prstGeom prst="rect">
            <a:avLst/>
          </a:prstGeom>
        </p:spPr>
      </p:pic>
      <p:sp>
        <p:nvSpPr>
          <p:cNvPr id="156" name="Text Box 120"/>
          <p:cNvSpPr txBox="1">
            <a:spLocks noChangeArrowheads="1"/>
          </p:cNvSpPr>
          <p:nvPr/>
        </p:nvSpPr>
        <p:spPr bwMode="gray">
          <a:xfrm>
            <a:off x="8117835" y="1769234"/>
            <a:ext cx="936000" cy="3557524"/>
          </a:xfrm>
          <a:prstGeom prst="rect">
            <a:avLst/>
          </a:prstGeom>
          <a:solidFill>
            <a:schemeClr val="accent2">
              <a:alpha val="75000"/>
            </a:schemeClr>
          </a:solidFill>
          <a:ln w="9525" algn="ctr">
            <a:solidFill>
              <a:schemeClr val="accent2"/>
            </a:solidFill>
            <a:miter lim="800000"/>
            <a:headEnd/>
            <a:tailEnd/>
          </a:ln>
        </p:spPr>
        <p:txBody>
          <a:bodyPr vert="eaVert" wrap="square"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4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方正大黑简体"/>
              </a:rPr>
              <a:t>乱  码</a:t>
            </a:r>
          </a:p>
        </p:txBody>
      </p:sp>
      <p:sp>
        <p:nvSpPr>
          <p:cNvPr id="157" name="Shape 512"/>
          <p:cNvSpPr/>
          <p:nvPr/>
        </p:nvSpPr>
        <p:spPr>
          <a:xfrm>
            <a:off x="2051720" y="5877272"/>
            <a:ext cx="4608512" cy="6929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lvl="0" algn="ctr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58" name="矩形 157"/>
          <p:cNvSpPr/>
          <p:nvPr/>
        </p:nvSpPr>
        <p:spPr>
          <a:xfrm>
            <a:off x="2230981" y="5915677"/>
            <a:ext cx="4264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r>
              <a:rPr lang="en-US" altLang="zh-CN" b="1" dirty="0" err="1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Winodws</a:t>
            </a:r>
            <a:r>
              <a:rPr lang="zh-CN" altLang="en-US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MAC</a:t>
            </a:r>
            <a:r>
              <a:rPr lang="zh-CN" altLang="en-US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系统透明加密</a:t>
            </a:r>
            <a:endParaRPr lang="en-US" altLang="zh-CN" b="1" dirty="0" smtClean="0">
              <a:solidFill>
                <a:srgbClr val="FFC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r>
              <a:rPr lang="en-US" altLang="zh-CN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lang="zh-CN" altLang="en-US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iOS</a:t>
            </a:r>
            <a:r>
              <a:rPr lang="zh-CN" altLang="en-US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</a:t>
            </a:r>
            <a:r>
              <a:rPr lang="zh-CN" altLang="en-US" b="1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加密</a:t>
            </a:r>
            <a:r>
              <a:rPr lang="zh-CN" altLang="en-US" b="1" dirty="0" smtClean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文档</a:t>
            </a:r>
            <a:endParaRPr lang="zh-CN" altLang="en-US" b="1" dirty="0">
              <a:solidFill>
                <a:srgbClr val="FFC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59" name="图片 158" descr="classy_icons_001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5027" y="4359988"/>
            <a:ext cx="228600" cy="228600"/>
          </a:xfrm>
          <a:prstGeom prst="rect">
            <a:avLst/>
          </a:prstGeom>
        </p:spPr>
      </p:pic>
      <p:sp>
        <p:nvSpPr>
          <p:cNvPr id="160" name="Rectangle 10"/>
          <p:cNvSpPr>
            <a:spLocks noChangeArrowheads="1"/>
          </p:cNvSpPr>
          <p:nvPr/>
        </p:nvSpPr>
        <p:spPr bwMode="auto">
          <a:xfrm>
            <a:off x="375129" y="4537851"/>
            <a:ext cx="8127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814388" eaLnBrk="1" hangingPunct="1"/>
            <a:r>
              <a:rPr lang="zh-CN" altLang="en-US" sz="1000" b="1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应用系统</a:t>
            </a:r>
            <a:endParaRPr lang="en-US" altLang="zh-CN" sz="10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标题 1"/>
          <p:cNvSpPr txBox="1">
            <a:spLocks/>
          </p:cNvSpPr>
          <p:nvPr/>
        </p:nvSpPr>
        <p:spPr>
          <a:xfrm>
            <a:off x="328172" y="1567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加密效果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970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486 L -0.00087 -0.172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0.003 L -0.11441 0.0048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3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811 L -0.00087 0.204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064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0.00301 L 0.11042 0.0048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1.11111E-6 L -0.10989 0.1833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916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0024 L 0.1158 0.1946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0.1125 -0.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00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10642 -0.171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-85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-0.13836 -0.0375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185E-6 L -0.07171 -0.01713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-150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-0.07466 0.11528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576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-0.06875 -0.18843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78 L 0.15087 -0.03865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06302 0.14491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724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0.00116 L 0.06198 0.22384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3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116 L 0.06389 -0.18403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-92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0.00116 L 0.05677 -0.08403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259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0116 L 0.06788 0.0261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7" grpId="0" animBg="1" advAuto="0"/>
      <p:bldP spid="15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权限管理</a:t>
            </a:r>
          </a:p>
        </p:txBody>
      </p:sp>
      <p:pic>
        <p:nvPicPr>
          <p:cNvPr id="1026" name="Picture 2" descr="E:\市场部文档\产品图片\400个常用ppt图标_ppt宝藏_www.pptbz\400个常用ppt图标_ppt宝藏_www.pptbz\400个常用ppt图标(230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232" y="1383182"/>
            <a:ext cx="1260000" cy="1260000"/>
          </a:xfrm>
          <a:prstGeom prst="rect">
            <a:avLst/>
          </a:prstGeom>
          <a:noFill/>
        </p:spPr>
      </p:pic>
      <p:sp>
        <p:nvSpPr>
          <p:cNvPr id="5" name="圆角矩形标注 4"/>
          <p:cNvSpPr/>
          <p:nvPr/>
        </p:nvSpPr>
        <p:spPr>
          <a:xfrm>
            <a:off x="2714612" y="1428736"/>
            <a:ext cx="5572164" cy="1143008"/>
          </a:xfrm>
          <a:prstGeom prst="wedgeRoundRectCallout">
            <a:avLst>
              <a:gd name="adj1" fmla="val -56110"/>
              <a:gd name="adj2" fmla="val 22138"/>
              <a:gd name="adj3" fmla="val 16667"/>
            </a:avLst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如何实现敏感数据仅限于部门内部流通？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如何区分部门领导与普通员工的文档访问权限？</a:t>
            </a:r>
          </a:p>
        </p:txBody>
      </p:sp>
      <p:sp>
        <p:nvSpPr>
          <p:cNvPr id="6" name="矩形 5"/>
          <p:cNvSpPr/>
          <p:nvPr/>
        </p:nvSpPr>
        <p:spPr>
          <a:xfrm>
            <a:off x="714348" y="3000372"/>
            <a:ext cx="7572428" cy="64294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通过划分</a:t>
            </a:r>
            <a:r>
              <a:rPr lang="zh-CN" altLang="en-US" sz="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安全区域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、设置</a:t>
            </a:r>
            <a:r>
              <a:rPr lang="zh-CN" altLang="en-US" sz="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文档密级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，建立</a:t>
            </a:r>
            <a:r>
              <a:rPr lang="zh-CN" altLang="en-US" sz="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分部门分级别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的保密机制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0" y="3714752"/>
            <a:ext cx="9144000" cy="2714644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rot="5400000">
            <a:off x="3008480" y="5063958"/>
            <a:ext cx="2700000" cy="1588"/>
          </a:xfrm>
          <a:prstGeom prst="line">
            <a:avLst/>
          </a:prstGeom>
          <a:ln w="28575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00562" y="58593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财务部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7251" y="58457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销售部</a:t>
            </a:r>
          </a:p>
        </p:txBody>
      </p:sp>
      <p:grpSp>
        <p:nvGrpSpPr>
          <p:cNvPr id="3" name="组合 32"/>
          <p:cNvGrpSpPr/>
          <p:nvPr/>
        </p:nvGrpSpPr>
        <p:grpSpPr>
          <a:xfrm>
            <a:off x="5780826" y="3901770"/>
            <a:ext cx="1241420" cy="1033048"/>
            <a:chOff x="1252522" y="4137760"/>
            <a:chExt cx="1241420" cy="1033048"/>
          </a:xfrm>
        </p:grpSpPr>
        <p:sp>
          <p:nvSpPr>
            <p:cNvPr id="17" name="TextBox 99"/>
            <p:cNvSpPr txBox="1">
              <a:spLocks noChangeArrowheads="1"/>
            </p:cNvSpPr>
            <p:nvPr/>
          </p:nvSpPr>
          <p:spPr bwMode="auto">
            <a:xfrm>
              <a:off x="1302284" y="4800920"/>
              <a:ext cx="6461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秘密</a:t>
              </a:r>
            </a:p>
          </p:txBody>
        </p:sp>
        <p:grpSp>
          <p:nvGrpSpPr>
            <p:cNvPr id="4" name="组合 23"/>
            <p:cNvGrpSpPr/>
            <p:nvPr/>
          </p:nvGrpSpPr>
          <p:grpSpPr>
            <a:xfrm>
              <a:off x="1252522" y="4137760"/>
              <a:ext cx="1241420" cy="720000"/>
              <a:chOff x="1181084" y="4037628"/>
              <a:chExt cx="1241420" cy="720000"/>
            </a:xfrm>
          </p:grpSpPr>
          <p:pic>
            <p:nvPicPr>
              <p:cNvPr id="20" name="五角星形 99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916139" y="4281197"/>
                <a:ext cx="160075" cy="272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" name="五角星形 99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094929" y="4281197"/>
                <a:ext cx="160075" cy="272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" name="五角星形 99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62429" y="4279236"/>
                <a:ext cx="160075" cy="272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9" name="Picture 5" descr="E:\市场部文档\产品图片\400个常用ppt图标_ppt宝藏_www.pptbz\400个常用ppt图标_ppt宝藏_www.pptbz\400个常用ppt图标(133)_ppt宝藏_www.pptbz.com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81084" y="4037628"/>
                <a:ext cx="720000" cy="720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" name="组合 31"/>
          <p:cNvGrpSpPr/>
          <p:nvPr/>
        </p:nvGrpSpPr>
        <p:grpSpPr>
          <a:xfrm>
            <a:off x="7883508" y="5329024"/>
            <a:ext cx="1046210" cy="1046696"/>
            <a:chOff x="2280364" y="5423644"/>
            <a:chExt cx="1046210" cy="1046696"/>
          </a:xfrm>
        </p:grpSpPr>
        <p:sp>
          <p:nvSpPr>
            <p:cNvPr id="26" name="TextBox 99"/>
            <p:cNvSpPr txBox="1">
              <a:spLocks noChangeArrowheads="1"/>
            </p:cNvSpPr>
            <p:nvPr/>
          </p:nvSpPr>
          <p:spPr bwMode="auto">
            <a:xfrm>
              <a:off x="2336331" y="6101008"/>
              <a:ext cx="6463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内部</a:t>
              </a:r>
            </a:p>
          </p:txBody>
        </p:sp>
        <p:grpSp>
          <p:nvGrpSpPr>
            <p:cNvPr id="9" name="组合 26"/>
            <p:cNvGrpSpPr/>
            <p:nvPr/>
          </p:nvGrpSpPr>
          <p:grpSpPr>
            <a:xfrm>
              <a:off x="2280364" y="5423644"/>
              <a:ext cx="1046210" cy="720000"/>
              <a:chOff x="1208794" y="4037628"/>
              <a:chExt cx="1046210" cy="720000"/>
            </a:xfrm>
          </p:grpSpPr>
          <p:pic>
            <p:nvPicPr>
              <p:cNvPr id="28" name="五角星形 99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916139" y="4281197"/>
                <a:ext cx="160075" cy="272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五角星形 99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094929" y="4281197"/>
                <a:ext cx="160075" cy="272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5" descr="E:\市场部文档\产品图片\400个常用ppt图标_ppt宝藏_www.pptbz\400个常用ppt图标_ppt宝藏_www.pptbz\400个常用ppt图标(133)_ppt宝藏_www.pptbz.com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208794" y="4037628"/>
                <a:ext cx="720000" cy="720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0" name="组合 45"/>
          <p:cNvGrpSpPr/>
          <p:nvPr/>
        </p:nvGrpSpPr>
        <p:grpSpPr>
          <a:xfrm>
            <a:off x="4957884" y="3786190"/>
            <a:ext cx="900000" cy="1158348"/>
            <a:chOff x="4957884" y="3857628"/>
            <a:chExt cx="900000" cy="1158348"/>
          </a:xfrm>
        </p:grpSpPr>
        <p:pic>
          <p:nvPicPr>
            <p:cNvPr id="1027" name="Picture 3" descr="E:\市场部文档\产品图片\400个常用ppt图标_ppt宝藏_www.pptbz\400个常用ppt图标_ppt宝藏_www.pptbz\400个常用ppt图标(305)_ppt宝藏_www.pptbz.co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57884" y="3857628"/>
              <a:ext cx="900000" cy="900000"/>
            </a:xfrm>
            <a:prstGeom prst="rect">
              <a:avLst/>
            </a:prstGeom>
            <a:noFill/>
          </p:spPr>
        </p:pic>
        <p:sp>
          <p:nvSpPr>
            <p:cNvPr id="34" name="TextBox 33"/>
            <p:cNvSpPr txBox="1"/>
            <p:nvPr/>
          </p:nvSpPr>
          <p:spPr>
            <a:xfrm>
              <a:off x="5068677" y="46466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经理</a:t>
              </a:r>
            </a:p>
          </p:txBody>
        </p:sp>
      </p:grpSp>
      <p:grpSp>
        <p:nvGrpSpPr>
          <p:cNvPr id="11" name="组合 44"/>
          <p:cNvGrpSpPr/>
          <p:nvPr/>
        </p:nvGrpSpPr>
        <p:grpSpPr>
          <a:xfrm>
            <a:off x="7054946" y="5246950"/>
            <a:ext cx="900000" cy="1141502"/>
            <a:chOff x="6648920" y="5143512"/>
            <a:chExt cx="900000" cy="1141502"/>
          </a:xfrm>
        </p:grpSpPr>
        <p:pic>
          <p:nvPicPr>
            <p:cNvPr id="1028" name="Picture 4" descr="E:\市场部文档\产品图片\400个常用ppt图标_ppt宝藏_www.pptbz\400个常用ppt图标_ppt宝藏_www.pptbz\400个常用ppt图标(351)_ppt宝藏_www.pptbz.com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48920" y="5143512"/>
              <a:ext cx="900000" cy="900000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6772930" y="59156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员工</a:t>
              </a:r>
            </a:p>
          </p:txBody>
        </p:sp>
      </p:grpSp>
      <p:pic>
        <p:nvPicPr>
          <p:cNvPr id="1030" name="Picture 6" descr="E:\市场部文档\产品图片\400个常用ppt图标_ppt宝藏_www.pptbz\400个常用ppt图标_ppt宝藏_www.pptbz\400个常用ppt图标(330)_ppt宝藏_www.pptbz.co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85852" y="3884888"/>
            <a:ext cx="1080000" cy="108000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1522451" y="48456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经理</a:t>
            </a:r>
          </a:p>
        </p:txBody>
      </p:sp>
      <p:grpSp>
        <p:nvGrpSpPr>
          <p:cNvPr id="13" name="组合 37"/>
          <p:cNvGrpSpPr/>
          <p:nvPr/>
        </p:nvGrpSpPr>
        <p:grpSpPr>
          <a:xfrm>
            <a:off x="2300770" y="4028748"/>
            <a:ext cx="1350966" cy="1185752"/>
            <a:chOff x="1142976" y="3957760"/>
            <a:chExt cx="1350966" cy="1185752"/>
          </a:xfrm>
        </p:grpSpPr>
        <p:sp>
          <p:nvSpPr>
            <p:cNvPr id="39" name="TextBox 99"/>
            <p:cNvSpPr txBox="1">
              <a:spLocks noChangeArrowheads="1"/>
            </p:cNvSpPr>
            <p:nvPr/>
          </p:nvSpPr>
          <p:spPr bwMode="auto">
            <a:xfrm>
              <a:off x="1500166" y="4773624"/>
              <a:ext cx="6461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秘密</a:t>
              </a:r>
            </a:p>
          </p:txBody>
        </p:sp>
        <p:grpSp>
          <p:nvGrpSpPr>
            <p:cNvPr id="14" name="组合 23"/>
            <p:cNvGrpSpPr/>
            <p:nvPr/>
          </p:nvGrpSpPr>
          <p:grpSpPr>
            <a:xfrm>
              <a:off x="1142976" y="3957760"/>
              <a:ext cx="1350966" cy="900000"/>
              <a:chOff x="1071538" y="3857628"/>
              <a:chExt cx="1350966" cy="900000"/>
            </a:xfrm>
          </p:grpSpPr>
          <p:pic>
            <p:nvPicPr>
              <p:cNvPr id="41" name="五角星形 99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916139" y="4281197"/>
                <a:ext cx="160075" cy="272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五角星形 99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094929" y="4281197"/>
                <a:ext cx="160075" cy="272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五角星形 99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62429" y="4279236"/>
                <a:ext cx="160075" cy="272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" name="Picture 5" descr="E:\市场部文档\产品图片\400个常用ppt图标_ppt宝藏_www.pptbz\400个常用ppt图标_ppt宝藏_www.pptbz\400个常用ppt图标(133)_ppt宝藏_www.pptbz.com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71538" y="3857628"/>
                <a:ext cx="900000" cy="900000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36" name="Picture 5" descr="D:\备用机文件-zhonggm\PPT-统一图标\128\Actions-dialog-cancel-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94876" y="4786322"/>
            <a:ext cx="720000" cy="720000"/>
          </a:xfrm>
          <a:prstGeom prst="rect">
            <a:avLst/>
          </a:prstGeom>
          <a:noFill/>
        </p:spPr>
      </p:pic>
      <p:cxnSp>
        <p:nvCxnSpPr>
          <p:cNvPr id="48" name="肘形连接符 47"/>
          <p:cNvCxnSpPr/>
          <p:nvPr/>
        </p:nvCxnSpPr>
        <p:spPr>
          <a:xfrm>
            <a:off x="5500694" y="5000636"/>
            <a:ext cx="1357322" cy="1000132"/>
          </a:xfrm>
          <a:prstGeom prst="bentConnector3">
            <a:avLst>
              <a:gd name="adj1" fmla="val -1280"/>
            </a:avLst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/>
          <p:nvPr/>
        </p:nvCxnSpPr>
        <p:spPr>
          <a:xfrm rot="16200000" flipV="1">
            <a:off x="6115731" y="4972731"/>
            <a:ext cx="851636" cy="775809"/>
          </a:xfrm>
          <a:prstGeom prst="bentConnector3">
            <a:avLst>
              <a:gd name="adj1" fmla="val 1924"/>
            </a:avLst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3" descr="D:\备用机文件-zhonggm\PPT-统一图标\128\Actions-dialog-ok-apply-ic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46446" y="5137892"/>
            <a:ext cx="540000" cy="540000"/>
          </a:xfrm>
          <a:prstGeom prst="rect">
            <a:avLst/>
          </a:prstGeom>
          <a:noFill/>
        </p:spPr>
      </p:pic>
      <p:pic>
        <p:nvPicPr>
          <p:cNvPr id="73" name="Picture 2" descr="D:\备用机文件-zhonggm\PPT-统一图标\128\Actions-edit-delete-ico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02026" y="5143512"/>
            <a:ext cx="540000" cy="540000"/>
          </a:xfrm>
          <a:prstGeom prst="rect">
            <a:avLst/>
          </a:prstGeom>
          <a:noFill/>
        </p:spPr>
      </p:pic>
      <p:cxnSp>
        <p:nvCxnSpPr>
          <p:cNvPr id="75" name="直接箭头连接符 74"/>
          <p:cNvCxnSpPr/>
          <p:nvPr/>
        </p:nvCxnSpPr>
        <p:spPr>
          <a:xfrm>
            <a:off x="3929058" y="5060961"/>
            <a:ext cx="900000" cy="1588"/>
          </a:xfrm>
          <a:prstGeom prst="straightConnector1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rot="10800000">
            <a:off x="3886314" y="5284799"/>
            <a:ext cx="900000" cy="1588"/>
          </a:xfrm>
          <a:prstGeom prst="straightConnector1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/>
      <p:bldP spid="16" grpId="0"/>
      <p:bldP spid="3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出差办公</a:t>
            </a:r>
          </a:p>
        </p:txBody>
      </p:sp>
      <p:pic>
        <p:nvPicPr>
          <p:cNvPr id="3" name="Picture 2" descr="E:\市场部文档\产品图片\400个常用ppt图标_ppt宝藏_www.pptbz\400个常用ppt图标_ppt宝藏_www.pptbz\400个常用ppt图标(230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232" y="1383182"/>
            <a:ext cx="1260000" cy="1260000"/>
          </a:xfrm>
          <a:prstGeom prst="rect">
            <a:avLst/>
          </a:prstGeom>
          <a:noFill/>
        </p:spPr>
      </p:pic>
      <p:sp>
        <p:nvSpPr>
          <p:cNvPr id="4" name="圆角矩形标注 3"/>
          <p:cNvSpPr/>
          <p:nvPr/>
        </p:nvSpPr>
        <p:spPr>
          <a:xfrm>
            <a:off x="2714612" y="1428736"/>
            <a:ext cx="5572164" cy="1143008"/>
          </a:xfrm>
          <a:prstGeom prst="wedgeRoundRectCallout">
            <a:avLst>
              <a:gd name="adj1" fmla="val -56110"/>
              <a:gd name="adj2" fmla="val 22138"/>
              <a:gd name="adj3" fmla="val 16667"/>
            </a:avLst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如何确保出差人员能够正常使用加密文档？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如何确保出差人员加密文档的安全？</a:t>
            </a:r>
          </a:p>
        </p:txBody>
      </p:sp>
      <p:cxnSp>
        <p:nvCxnSpPr>
          <p:cNvPr id="7" name="直接箭头连接符 6"/>
          <p:cNvCxnSpPr/>
          <p:nvPr/>
        </p:nvCxnSpPr>
        <p:spPr>
          <a:xfrm rot="10800000">
            <a:off x="1357291" y="4284667"/>
            <a:ext cx="1800000" cy="1588"/>
          </a:xfrm>
          <a:prstGeom prst="straightConnector1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19837" y="38454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申请离线授权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1371341" y="4570420"/>
            <a:ext cx="1800000" cy="1588"/>
          </a:xfrm>
          <a:prstGeom prst="straightConnector1">
            <a:avLst/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42779" y="46434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授予离线策略</a:t>
            </a:r>
          </a:p>
        </p:txBody>
      </p:sp>
      <p:grpSp>
        <p:nvGrpSpPr>
          <p:cNvPr id="5" name="组合 42"/>
          <p:cNvGrpSpPr/>
          <p:nvPr/>
        </p:nvGrpSpPr>
        <p:grpSpPr>
          <a:xfrm>
            <a:off x="3357554" y="3849198"/>
            <a:ext cx="1080000" cy="1294314"/>
            <a:chOff x="3714744" y="3992074"/>
            <a:chExt cx="1080000" cy="1294314"/>
          </a:xfrm>
        </p:grpSpPr>
        <p:pic>
          <p:nvPicPr>
            <p:cNvPr id="1026" name="Picture 2" descr="E:\市场部文档\产品图片\400个常用ppt图标_ppt宝藏_www.pptbz\400个常用ppt图标_ppt宝藏_www.pptbz\400个常用ppt图标(362)_ppt宝藏_www.pptbz.com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14744" y="3992074"/>
              <a:ext cx="1080000" cy="108000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3934099" y="491705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员工</a:t>
              </a:r>
            </a:p>
          </p:txBody>
        </p:sp>
      </p:grpSp>
      <p:grpSp>
        <p:nvGrpSpPr>
          <p:cNvPr id="6" name="组合 43"/>
          <p:cNvGrpSpPr/>
          <p:nvPr/>
        </p:nvGrpSpPr>
        <p:grpSpPr>
          <a:xfrm>
            <a:off x="203832" y="3845936"/>
            <a:ext cx="1080000" cy="1327449"/>
            <a:chOff x="285720" y="3988812"/>
            <a:chExt cx="1080000" cy="1327449"/>
          </a:xfrm>
        </p:grpSpPr>
        <p:pic>
          <p:nvPicPr>
            <p:cNvPr id="1027" name="Picture 3" descr="E:\市场部文档\产品图片\400个常用ppt图标_ppt宝藏_www.pptbz\400个常用ppt图标_ppt宝藏_www.pptbz\400个常用ppt图标(330)_ppt宝藏_www.pptbz.com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5720" y="3988812"/>
              <a:ext cx="1080000" cy="1080000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496645" y="494692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经理</a:t>
              </a: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6580694" y="3643314"/>
            <a:ext cx="1285884" cy="642942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正常办公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3438" y="4643446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安全密码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离线策略登录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580694" y="4572008"/>
            <a:ext cx="1285884" cy="642942"/>
          </a:xfrm>
          <a:prstGeom prst="round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确保离线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文档安全</a:t>
            </a:r>
          </a:p>
        </p:txBody>
      </p:sp>
      <p:cxnSp>
        <p:nvCxnSpPr>
          <p:cNvPr id="20" name="肘形连接符 19"/>
          <p:cNvCxnSpPr/>
          <p:nvPr/>
        </p:nvCxnSpPr>
        <p:spPr>
          <a:xfrm flipV="1">
            <a:off x="4651868" y="4000504"/>
            <a:ext cx="1857388" cy="285752"/>
          </a:xfrm>
          <a:prstGeom prst="bentConnector3">
            <a:avLst>
              <a:gd name="adj1" fmla="val 70140"/>
            </a:avLst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>
            <a:off x="4651868" y="4572008"/>
            <a:ext cx="1857388" cy="285752"/>
          </a:xfrm>
          <a:prstGeom prst="bentConnector3">
            <a:avLst>
              <a:gd name="adj1" fmla="val 71632"/>
            </a:avLst>
          </a:prstGeom>
          <a:ln w="381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E:\市场部文档\产品图片\400个常用ppt图标_ppt宝藏_www.pptbz\400个常用ppt图标_ppt宝藏_www.pptbz\20121219112349112_easyicon_cn_25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45166" y="3643314"/>
            <a:ext cx="1080000" cy="14287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 animBg="1"/>
      <p:bldP spid="17" grpId="0"/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对外交互</a:t>
            </a:r>
          </a:p>
        </p:txBody>
      </p:sp>
      <p:pic>
        <p:nvPicPr>
          <p:cNvPr id="4" name="Picture 2" descr="E:\市场部文档\产品图片\400个常用ppt图标_ppt宝藏_www.pptbz\400个常用ppt图标_ppt宝藏_www.pptbz\400个常用ppt图标(230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232" y="1383182"/>
            <a:ext cx="1260000" cy="1260000"/>
          </a:xfrm>
          <a:prstGeom prst="rect">
            <a:avLst/>
          </a:prstGeom>
          <a:noFill/>
        </p:spPr>
      </p:pic>
      <p:sp>
        <p:nvSpPr>
          <p:cNvPr id="5" name="圆角矩形标注 4"/>
          <p:cNvSpPr/>
          <p:nvPr/>
        </p:nvSpPr>
        <p:spPr>
          <a:xfrm>
            <a:off x="2714612" y="1428736"/>
            <a:ext cx="5572164" cy="1143008"/>
          </a:xfrm>
          <a:prstGeom prst="wedgeRoundRectCallout">
            <a:avLst>
              <a:gd name="adj1" fmla="val -56110"/>
              <a:gd name="adj2" fmla="val 22138"/>
              <a:gd name="adj3" fmla="val 16667"/>
            </a:avLst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如何将加密文档外发给客户？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如何防止接收者对外发文档做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二次泄密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pic>
        <p:nvPicPr>
          <p:cNvPr id="2051" name="Picture 3" descr="E:\市场部文档\产品图片\400个常用ppt图标_ppt宝藏_www.pptbz\400个常用ppt图标_ppt宝藏_www.pptbz\400个常用ppt图标(362)_ppt宝藏_www.pptbz.c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9718" y="3740636"/>
            <a:ext cx="1260000" cy="1260000"/>
          </a:xfrm>
          <a:prstGeom prst="rect">
            <a:avLst/>
          </a:prstGeom>
          <a:noFill/>
        </p:spPr>
      </p:pic>
      <p:pic>
        <p:nvPicPr>
          <p:cNvPr id="2052" name="Picture 4" descr="E:\市场部文档\产品图片\400个常用ppt图标_ppt宝藏_www.pptbz\400个常用ppt图标_ppt宝藏_www.pptbz\400个常用ppt图标(176)_ppt宝藏_www.pptbz.co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3555858"/>
            <a:ext cx="1440000" cy="1440000"/>
          </a:xfrm>
          <a:prstGeom prst="rect">
            <a:avLst/>
          </a:prstGeom>
          <a:noFill/>
        </p:spPr>
      </p:pic>
      <p:pic>
        <p:nvPicPr>
          <p:cNvPr id="2053" name="Picture 5" descr="E:\市场部文档\产品图片\400个常用ppt图标_ppt宝藏_www.pptbz\400个常用ppt图标_ppt宝藏_www.pptbz\400个常用ppt图标(57)_ppt宝藏_www.pptbz.co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472" y="4451222"/>
            <a:ext cx="720000" cy="720000"/>
          </a:xfrm>
          <a:prstGeom prst="rect">
            <a:avLst/>
          </a:prstGeom>
          <a:noFill/>
        </p:spPr>
      </p:pic>
      <p:cxnSp>
        <p:nvCxnSpPr>
          <p:cNvPr id="11" name="直接箭头连接符 10"/>
          <p:cNvCxnSpPr/>
          <p:nvPr/>
        </p:nvCxnSpPr>
        <p:spPr>
          <a:xfrm>
            <a:off x="2000232" y="4357694"/>
            <a:ext cx="5400000" cy="1588"/>
          </a:xfrm>
          <a:prstGeom prst="straightConnector1">
            <a:avLst/>
          </a:prstGeom>
          <a:ln w="76200">
            <a:solidFill>
              <a:srgbClr val="0042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2002448" y="3214686"/>
            <a:ext cx="1500198" cy="928694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明文外发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002448" y="4555990"/>
            <a:ext cx="1500198" cy="928694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密文外发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2646" y="3291012"/>
            <a:ext cx="30700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申请解密（或直接解密）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邮件白名单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解密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14338" y="4588588"/>
            <a:ext cx="4401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转换成外发格式文件（如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.exe/.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oeax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限制外发文件的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权限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（复制、编辑、打印、截屏、打开次数、查看时限、打开密码等），防止二次泄密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43116"/>
            <a:ext cx="9144000" cy="2071702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基本模块</a:t>
            </a:r>
          </a:p>
        </p:txBody>
      </p:sp>
      <p:pic>
        <p:nvPicPr>
          <p:cNvPr id="6" name="Picture 16" descr="C:\Documents and Settings\zhengxue\桌面\IP-guard18大模块\IP-guard18大模块\基本功能 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6286" y="2643182"/>
            <a:ext cx="1080000" cy="10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灾备机制</a:t>
            </a:r>
          </a:p>
        </p:txBody>
      </p:sp>
      <p:cxnSp>
        <p:nvCxnSpPr>
          <p:cNvPr id="4" name="直接连接符 3"/>
          <p:cNvCxnSpPr/>
          <p:nvPr/>
        </p:nvCxnSpPr>
        <p:spPr>
          <a:xfrm rot="16200000" flipH="1">
            <a:off x="1756115" y="4598995"/>
            <a:ext cx="3060000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同侧圆角矩形 4"/>
          <p:cNvSpPr/>
          <p:nvPr/>
        </p:nvSpPr>
        <p:spPr>
          <a:xfrm>
            <a:off x="1000100" y="2984354"/>
            <a:ext cx="2000264" cy="642942"/>
          </a:xfrm>
          <a:prstGeom prst="round2Same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硬件灾备</a:t>
            </a:r>
          </a:p>
        </p:txBody>
      </p:sp>
      <p:sp>
        <p:nvSpPr>
          <p:cNvPr id="6" name="矩形 5"/>
          <p:cNvSpPr/>
          <p:nvPr/>
        </p:nvSpPr>
        <p:spPr>
          <a:xfrm>
            <a:off x="1000100" y="3627296"/>
            <a:ext cx="2000264" cy="2500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sz="1700" b="1" dirty="0">
              <a:solidFill>
                <a:srgbClr val="174B8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700" b="1" dirty="0">
              <a:solidFill>
                <a:srgbClr val="174B8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7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zh-CN" altLang="en-US" sz="17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备用服务器</a:t>
            </a:r>
            <a:endParaRPr lang="en-US" altLang="zh-CN" sz="17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7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（可装多个）</a:t>
            </a:r>
          </a:p>
        </p:txBody>
      </p:sp>
      <p:sp>
        <p:nvSpPr>
          <p:cNvPr id="7" name="同侧圆角矩形 6"/>
          <p:cNvSpPr/>
          <p:nvPr/>
        </p:nvSpPr>
        <p:spPr>
          <a:xfrm>
            <a:off x="3571868" y="2984354"/>
            <a:ext cx="2000264" cy="642942"/>
          </a:xfrm>
          <a:prstGeom prst="round2Same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网络灾备</a:t>
            </a:r>
          </a:p>
        </p:txBody>
      </p:sp>
      <p:sp>
        <p:nvSpPr>
          <p:cNvPr id="8" name="矩形 7"/>
          <p:cNvSpPr/>
          <p:nvPr/>
        </p:nvSpPr>
        <p:spPr>
          <a:xfrm>
            <a:off x="3571868" y="3627296"/>
            <a:ext cx="2000264" cy="2500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sz="1700" b="1" dirty="0">
              <a:solidFill>
                <a:srgbClr val="174B8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7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预设</a:t>
            </a:r>
            <a:r>
              <a:rPr lang="zh-CN" altLang="en-US" sz="17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容灾时间</a:t>
            </a:r>
          </a:p>
        </p:txBody>
      </p:sp>
      <p:sp>
        <p:nvSpPr>
          <p:cNvPr id="9" name="同侧圆角矩形 8"/>
          <p:cNvSpPr/>
          <p:nvPr/>
        </p:nvSpPr>
        <p:spPr>
          <a:xfrm>
            <a:off x="6143636" y="2984354"/>
            <a:ext cx="2000264" cy="642942"/>
          </a:xfrm>
          <a:prstGeom prst="round2Same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文档灾备</a:t>
            </a:r>
          </a:p>
        </p:txBody>
      </p:sp>
      <p:sp>
        <p:nvSpPr>
          <p:cNvPr id="10" name="矩形 9"/>
          <p:cNvSpPr/>
          <p:nvPr/>
        </p:nvSpPr>
        <p:spPr>
          <a:xfrm>
            <a:off x="6143636" y="3627296"/>
            <a:ext cx="2000264" cy="2500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700" b="1" dirty="0">
              <a:solidFill>
                <a:srgbClr val="174B8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700" b="1" dirty="0">
              <a:solidFill>
                <a:srgbClr val="174B8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7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虚拟缓冲技术</a:t>
            </a:r>
            <a:endParaRPr lang="en-US" altLang="zh-CN" sz="1700" b="1" dirty="0">
              <a:solidFill>
                <a:srgbClr val="00428C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7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明文备份</a:t>
            </a:r>
            <a:r>
              <a:rPr lang="zh-CN" altLang="en-US" sz="17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708765" y="4198800"/>
            <a:ext cx="357190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708765" y="4341676"/>
            <a:ext cx="357190" cy="15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929454" y="4198800"/>
            <a:ext cx="357190" cy="1588"/>
          </a:xfrm>
          <a:prstGeom prst="line">
            <a:avLst/>
          </a:pr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200000" flipH="1">
            <a:off x="4327885" y="4598995"/>
            <a:ext cx="3060000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2" descr="D:\备用机文件-zhonggm\PPT-统一图标\128\IP-guard服务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3913048"/>
            <a:ext cx="642942" cy="642942"/>
          </a:xfrm>
          <a:prstGeom prst="rect">
            <a:avLst/>
          </a:prstGeom>
          <a:noFill/>
        </p:spPr>
      </p:pic>
      <p:pic>
        <p:nvPicPr>
          <p:cNvPr id="16" name="Picture 2" descr="D:\备用机文件-zhonggm\PPT-统一图标\备用服务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3913048"/>
            <a:ext cx="642942" cy="642942"/>
          </a:xfrm>
          <a:prstGeom prst="rect">
            <a:avLst/>
          </a:prstGeom>
          <a:noFill/>
        </p:spPr>
      </p:pic>
      <p:pic>
        <p:nvPicPr>
          <p:cNvPr id="17" name="Picture 15" descr="D:\备用机文件-zhonggm\PPT-统一图标\128\Apps-clock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934" y="3770172"/>
            <a:ext cx="972840" cy="972840"/>
          </a:xfrm>
          <a:prstGeom prst="rect">
            <a:avLst/>
          </a:prstGeom>
          <a:noFill/>
        </p:spPr>
      </p:pic>
      <p:pic>
        <p:nvPicPr>
          <p:cNvPr id="18" name="Picture 12" descr="D:\备用机文件-zhonggm\PPT-统一图标\128\IP-guard服务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36" y="3913048"/>
            <a:ext cx="642942" cy="642942"/>
          </a:xfrm>
          <a:prstGeom prst="rect">
            <a:avLst/>
          </a:prstGeom>
          <a:noFill/>
        </p:spPr>
      </p:pic>
      <p:pic>
        <p:nvPicPr>
          <p:cNvPr id="19" name="Picture 13" descr="D:\备用机文件-zhonggm\PPT-统一图标\128\sfse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6644" y="3913048"/>
            <a:ext cx="642942" cy="642942"/>
          </a:xfrm>
          <a:prstGeom prst="rect">
            <a:avLst/>
          </a:prstGeom>
          <a:noFill/>
        </p:spPr>
      </p:pic>
      <p:sp>
        <p:nvSpPr>
          <p:cNvPr id="20" name="Text Box 38"/>
          <p:cNvSpPr txBox="1">
            <a:spLocks noChangeArrowheads="1"/>
          </p:cNvSpPr>
          <p:nvPr/>
        </p:nvSpPr>
        <p:spPr bwMode="auto">
          <a:xfrm>
            <a:off x="928663" y="4555990"/>
            <a:ext cx="114300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>
                <a:solidFill>
                  <a:srgbClr val="00428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IP-guard</a:t>
            </a:r>
            <a:r>
              <a:rPr lang="zh-CN" altLang="en-US" sz="900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</a:p>
        </p:txBody>
      </p:sp>
      <p:sp>
        <p:nvSpPr>
          <p:cNvPr id="21" name="Text Box 38"/>
          <p:cNvSpPr txBox="1">
            <a:spLocks noChangeArrowheads="1"/>
          </p:cNvSpPr>
          <p:nvPr/>
        </p:nvSpPr>
        <p:spPr bwMode="auto">
          <a:xfrm>
            <a:off x="6072198" y="4555990"/>
            <a:ext cx="114300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>
                <a:solidFill>
                  <a:srgbClr val="00428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IP-guard</a:t>
            </a:r>
            <a:r>
              <a:rPr lang="zh-CN" altLang="en-US" sz="900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</a:p>
        </p:txBody>
      </p:sp>
      <p:sp>
        <p:nvSpPr>
          <p:cNvPr id="22" name="Text Box 38"/>
          <p:cNvSpPr txBox="1">
            <a:spLocks noChangeArrowheads="1"/>
          </p:cNvSpPr>
          <p:nvPr/>
        </p:nvSpPr>
        <p:spPr bwMode="auto">
          <a:xfrm>
            <a:off x="1857356" y="4555990"/>
            <a:ext cx="142876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>
                <a:solidFill>
                  <a:srgbClr val="00428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IP-guard</a:t>
            </a:r>
            <a:r>
              <a:rPr lang="zh-CN" altLang="en-US" sz="900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备用服务器</a:t>
            </a:r>
          </a:p>
        </p:txBody>
      </p:sp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7000892" y="4555990"/>
            <a:ext cx="135732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>
                <a:solidFill>
                  <a:srgbClr val="00428C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IP-guard</a:t>
            </a:r>
            <a:r>
              <a:rPr lang="zh-CN" altLang="en-US" sz="900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rPr>
              <a:t>备份服务器</a:t>
            </a:r>
          </a:p>
        </p:txBody>
      </p:sp>
      <p:pic>
        <p:nvPicPr>
          <p:cNvPr id="24" name="Picture 2" descr="E:\市场部文档\产品图片\400个常用ppt图标_ppt宝藏_www.pptbz\400个常用ppt图标_ppt宝藏_www.pptbz\400个常用ppt图标(230)_ppt宝藏_www.pptbz.co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4546" y="1311744"/>
            <a:ext cx="1260000" cy="1260000"/>
          </a:xfrm>
          <a:prstGeom prst="rect">
            <a:avLst/>
          </a:prstGeom>
          <a:noFill/>
        </p:spPr>
      </p:pic>
      <p:sp>
        <p:nvSpPr>
          <p:cNvPr id="25" name="圆角矩形标注 24"/>
          <p:cNvSpPr/>
          <p:nvPr/>
        </p:nvSpPr>
        <p:spPr>
          <a:xfrm>
            <a:off x="2714612" y="1428736"/>
            <a:ext cx="5429288" cy="1143008"/>
          </a:xfrm>
          <a:prstGeom prst="wedgeRoundRectCallout">
            <a:avLst>
              <a:gd name="adj1" fmla="val -56110"/>
              <a:gd name="adj2" fmla="val 22138"/>
              <a:gd name="adj3" fmla="val 16667"/>
            </a:avLst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加密系统崩溃如何处理？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加密文档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损坏、无法解密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，如何应对？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/>
      <p:bldP spid="21" grpId="0"/>
      <p:bldP spid="22" grpId="0"/>
      <p:bldP spid="2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安全网关</a:t>
            </a:r>
            <a:r>
              <a:rPr lang="en-US" altLang="zh-CN" dirty="0"/>
              <a:t>-</a:t>
            </a:r>
            <a:r>
              <a:rPr lang="zh-CN" altLang="en-US" dirty="0"/>
              <a:t>保护应用系统数据安全</a:t>
            </a:r>
          </a:p>
        </p:txBody>
      </p:sp>
      <p:grpSp>
        <p:nvGrpSpPr>
          <p:cNvPr id="3" name="组合 3"/>
          <p:cNvGrpSpPr/>
          <p:nvPr/>
        </p:nvGrpSpPr>
        <p:grpSpPr>
          <a:xfrm>
            <a:off x="0" y="1357298"/>
            <a:ext cx="3802996" cy="1022157"/>
            <a:chOff x="54592" y="1071546"/>
            <a:chExt cx="3802996" cy="1022157"/>
          </a:xfrm>
        </p:grpSpPr>
        <p:grpSp>
          <p:nvGrpSpPr>
            <p:cNvPr id="4" name="组合 26"/>
            <p:cNvGrpSpPr/>
            <p:nvPr/>
          </p:nvGrpSpPr>
          <p:grpSpPr>
            <a:xfrm>
              <a:off x="54592" y="1071546"/>
              <a:ext cx="1357290" cy="1022157"/>
              <a:chOff x="54592" y="1071546"/>
              <a:chExt cx="1357290" cy="1022157"/>
            </a:xfrm>
          </p:grpSpPr>
          <p:grpSp>
            <p:nvGrpSpPr>
              <p:cNvPr id="5" name="组合 22"/>
              <p:cNvGrpSpPr/>
              <p:nvPr/>
            </p:nvGrpSpPr>
            <p:grpSpPr>
              <a:xfrm>
                <a:off x="357158" y="1071546"/>
                <a:ext cx="714380" cy="857256"/>
                <a:chOff x="142844" y="1142984"/>
                <a:chExt cx="714380" cy="857256"/>
              </a:xfrm>
            </p:grpSpPr>
            <p:pic>
              <p:nvPicPr>
                <p:cNvPr id="14" name="Picture 13" descr="D:\备用机文件-zhonggm\PPT-统一图标\128\sfsege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42844" y="1142984"/>
                  <a:ext cx="714380" cy="71438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" name="图片 14" descr="Text Document.png"/>
                <p:cNvPicPr>
                  <a:picLocks noChangeAspect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57158" y="1500174"/>
                  <a:ext cx="428628" cy="5000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3" name="TextBox 12"/>
              <p:cNvSpPr txBox="1"/>
              <p:nvPr/>
            </p:nvSpPr>
            <p:spPr>
              <a:xfrm>
                <a:off x="54592" y="1785926"/>
                <a:ext cx="13572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00428C"/>
                    </a:solidFill>
                    <a:latin typeface="微软雅黑" pitchFamily="34" charset="-122"/>
                    <a:ea typeface="微软雅黑" pitchFamily="34" charset="-122"/>
                  </a:rPr>
                  <a:t>文档服务器</a:t>
                </a:r>
              </a:p>
            </p:txBody>
          </p:sp>
        </p:grpSp>
        <p:grpSp>
          <p:nvGrpSpPr>
            <p:cNvPr id="6" name="组合 30"/>
            <p:cNvGrpSpPr/>
            <p:nvPr/>
          </p:nvGrpSpPr>
          <p:grpSpPr>
            <a:xfrm>
              <a:off x="1285852" y="1071546"/>
              <a:ext cx="1357290" cy="1022157"/>
              <a:chOff x="1285852" y="1071546"/>
              <a:chExt cx="1357290" cy="1022157"/>
            </a:xfrm>
          </p:grpSpPr>
          <p:pic>
            <p:nvPicPr>
              <p:cNvPr id="10" name="Picture 9" descr="D:\备用机文件-zhonggm\PPT-统一图标\128\ERP服务器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500166" y="1071546"/>
                <a:ext cx="642942" cy="642942"/>
              </a:xfrm>
              <a:prstGeom prst="rect">
                <a:avLst/>
              </a:prstGeom>
              <a:noFill/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285852" y="1785926"/>
                <a:ext cx="13572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428C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ERP</a:t>
                </a:r>
                <a:r>
                  <a:rPr lang="zh-CN" altLang="en-US" sz="1400" dirty="0">
                    <a:solidFill>
                      <a:srgbClr val="00428C"/>
                    </a:solidFill>
                    <a:latin typeface="微软雅黑" pitchFamily="34" charset="-122"/>
                    <a:ea typeface="微软雅黑" pitchFamily="34" charset="-122"/>
                  </a:rPr>
                  <a:t>服务器</a:t>
                </a:r>
              </a:p>
            </p:txBody>
          </p:sp>
        </p:grpSp>
        <p:grpSp>
          <p:nvGrpSpPr>
            <p:cNvPr id="7" name="组合 34"/>
            <p:cNvGrpSpPr/>
            <p:nvPr/>
          </p:nvGrpSpPr>
          <p:grpSpPr>
            <a:xfrm>
              <a:off x="2500298" y="1071546"/>
              <a:ext cx="1357290" cy="1005311"/>
              <a:chOff x="2500298" y="1071546"/>
              <a:chExt cx="1357290" cy="1005311"/>
            </a:xfrm>
          </p:grpSpPr>
          <p:pic>
            <p:nvPicPr>
              <p:cNvPr id="8" name="Picture 11" descr="D:\备用机文件-zhonggm\PPT-统一图标\128\OA服务器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714612" y="1071546"/>
                <a:ext cx="642942" cy="642942"/>
              </a:xfrm>
              <a:prstGeom prst="rect">
                <a:avLst/>
              </a:prstGeom>
              <a:noFill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500298" y="1769080"/>
                <a:ext cx="13572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428C"/>
                    </a:solidFill>
                    <a:latin typeface="Arial" pitchFamily="34" charset="0"/>
                    <a:ea typeface="微软雅黑" pitchFamily="34" charset="-122"/>
                    <a:cs typeface="Arial" pitchFamily="34" charset="0"/>
                  </a:rPr>
                  <a:t>OA</a:t>
                </a:r>
                <a:r>
                  <a:rPr lang="zh-CN" altLang="en-US" sz="1400" dirty="0">
                    <a:solidFill>
                      <a:srgbClr val="00428C"/>
                    </a:solidFill>
                    <a:latin typeface="微软雅黑" pitchFamily="34" charset="-122"/>
                    <a:ea typeface="微软雅黑" pitchFamily="34" charset="-122"/>
                  </a:rPr>
                  <a:t>服务器</a:t>
                </a:r>
              </a:p>
            </p:txBody>
          </p:sp>
        </p:grpSp>
      </p:grpSp>
      <p:grpSp>
        <p:nvGrpSpPr>
          <p:cNvPr id="12" name="组合 15"/>
          <p:cNvGrpSpPr/>
          <p:nvPr/>
        </p:nvGrpSpPr>
        <p:grpSpPr>
          <a:xfrm>
            <a:off x="0" y="2395176"/>
            <a:ext cx="3371170" cy="3780659"/>
            <a:chOff x="0" y="2395176"/>
            <a:chExt cx="3371170" cy="3780659"/>
          </a:xfrm>
        </p:grpSpPr>
        <p:grpSp>
          <p:nvGrpSpPr>
            <p:cNvPr id="16" name="组合 91"/>
            <p:cNvGrpSpPr/>
            <p:nvPr/>
          </p:nvGrpSpPr>
          <p:grpSpPr>
            <a:xfrm>
              <a:off x="1285852" y="5467010"/>
              <a:ext cx="642910" cy="705627"/>
              <a:chOff x="1285852" y="5214950"/>
              <a:chExt cx="642910" cy="705627"/>
            </a:xfrm>
          </p:grpSpPr>
          <p:pic>
            <p:nvPicPr>
              <p:cNvPr id="37" name="Picture 7" descr="D:\备用机文件-zhonggm\PPT-统一图标\128\笔记本电脑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428728" y="5214950"/>
                <a:ext cx="428400" cy="428400"/>
              </a:xfrm>
              <a:prstGeom prst="rect">
                <a:avLst/>
              </a:prstGeom>
              <a:noFill/>
            </p:spPr>
          </p:pic>
          <p:sp>
            <p:nvSpPr>
              <p:cNvPr id="38" name="Text Box 38"/>
              <p:cNvSpPr txBox="1">
                <a:spLocks noChangeArrowheads="1"/>
              </p:cNvSpPr>
              <p:nvPr/>
            </p:nvSpPr>
            <p:spPr bwMode="auto">
              <a:xfrm>
                <a:off x="1285852" y="5643578"/>
                <a:ext cx="64291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solidFill>
                      <a:srgbClr val="00428C"/>
                    </a:solidFill>
                    <a:latin typeface="微软雅黑" pitchFamily="34" charset="-122"/>
                    <a:ea typeface="微软雅黑" pitchFamily="34" charset="-122"/>
                  </a:rPr>
                  <a:t>控制台</a:t>
                </a:r>
              </a:p>
            </p:txBody>
          </p:sp>
        </p:grpSp>
        <p:grpSp>
          <p:nvGrpSpPr>
            <p:cNvPr id="17" name="组合 90"/>
            <p:cNvGrpSpPr/>
            <p:nvPr/>
          </p:nvGrpSpPr>
          <p:grpSpPr>
            <a:xfrm>
              <a:off x="1857356" y="5470208"/>
              <a:ext cx="1143008" cy="688781"/>
              <a:chOff x="1857356" y="5218148"/>
              <a:chExt cx="1143008" cy="688781"/>
            </a:xfrm>
          </p:grpSpPr>
          <p:pic>
            <p:nvPicPr>
              <p:cNvPr id="35" name="Picture 10" descr="D:\备用机文件-zhonggm\PPT-统一图标\128\Apps-preferences-system-login-icon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085318" y="5218148"/>
                <a:ext cx="428400" cy="428400"/>
              </a:xfrm>
              <a:prstGeom prst="rect">
                <a:avLst/>
              </a:prstGeom>
              <a:noFill/>
            </p:spPr>
          </p:pic>
          <p:sp>
            <p:nvSpPr>
              <p:cNvPr id="36" name="Text Box 38"/>
              <p:cNvSpPr txBox="1">
                <a:spLocks noChangeArrowheads="1"/>
              </p:cNvSpPr>
              <p:nvPr/>
            </p:nvSpPr>
            <p:spPr bwMode="auto">
              <a:xfrm>
                <a:off x="1857356" y="5629930"/>
                <a:ext cx="114300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solidFill>
                      <a:srgbClr val="00428C"/>
                    </a:solidFill>
                    <a:latin typeface="微软雅黑" pitchFamily="34" charset="-122"/>
                    <a:ea typeface="微软雅黑" pitchFamily="34" charset="-122"/>
                  </a:rPr>
                  <a:t>虚拟化终端</a:t>
                </a:r>
              </a:p>
            </p:txBody>
          </p:sp>
        </p:grpSp>
        <p:grpSp>
          <p:nvGrpSpPr>
            <p:cNvPr id="18" name="组合 93"/>
            <p:cNvGrpSpPr/>
            <p:nvPr/>
          </p:nvGrpSpPr>
          <p:grpSpPr>
            <a:xfrm>
              <a:off x="0" y="5467010"/>
              <a:ext cx="642910" cy="705627"/>
              <a:chOff x="0" y="5214950"/>
              <a:chExt cx="642910" cy="705627"/>
            </a:xfrm>
          </p:grpSpPr>
          <p:pic>
            <p:nvPicPr>
              <p:cNvPr id="33" name="Picture 5" descr="D:\备用机文件-zhonggm\PPT-统一图标\128\客户端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42844" y="5214950"/>
                <a:ext cx="428628" cy="428628"/>
              </a:xfrm>
              <a:prstGeom prst="rect">
                <a:avLst/>
              </a:prstGeom>
              <a:noFill/>
            </p:spPr>
          </p:pic>
          <p:sp>
            <p:nvSpPr>
              <p:cNvPr id="34" name="Text Box 38"/>
              <p:cNvSpPr txBox="1">
                <a:spLocks noChangeArrowheads="1"/>
              </p:cNvSpPr>
              <p:nvPr/>
            </p:nvSpPr>
            <p:spPr bwMode="auto">
              <a:xfrm>
                <a:off x="0" y="5643578"/>
                <a:ext cx="64291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solidFill>
                      <a:srgbClr val="00428C"/>
                    </a:solidFill>
                    <a:latin typeface="微软雅黑" pitchFamily="34" charset="-122"/>
                    <a:ea typeface="微软雅黑" pitchFamily="34" charset="-122"/>
                  </a:rPr>
                  <a:t>客户端</a:t>
                </a:r>
              </a:p>
            </p:txBody>
          </p:sp>
        </p:grpSp>
        <p:grpSp>
          <p:nvGrpSpPr>
            <p:cNvPr id="19" name="组合 92"/>
            <p:cNvGrpSpPr/>
            <p:nvPr/>
          </p:nvGrpSpPr>
          <p:grpSpPr>
            <a:xfrm>
              <a:off x="629262" y="5467010"/>
              <a:ext cx="642910" cy="708825"/>
              <a:chOff x="629262" y="5214950"/>
              <a:chExt cx="642910" cy="708825"/>
            </a:xfrm>
          </p:grpSpPr>
          <p:pic>
            <p:nvPicPr>
              <p:cNvPr id="31" name="Picture 5" descr="D:\备用机文件-zhonggm\PPT-统一图标\128\客户端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41644" y="5214950"/>
                <a:ext cx="428628" cy="428628"/>
              </a:xfrm>
              <a:prstGeom prst="rect">
                <a:avLst/>
              </a:prstGeom>
              <a:noFill/>
            </p:spPr>
          </p:pic>
          <p:sp>
            <p:nvSpPr>
              <p:cNvPr id="32" name="Text Box 38"/>
              <p:cNvSpPr txBox="1">
                <a:spLocks noChangeArrowheads="1"/>
              </p:cNvSpPr>
              <p:nvPr/>
            </p:nvSpPr>
            <p:spPr bwMode="auto">
              <a:xfrm>
                <a:off x="629262" y="5646776"/>
                <a:ext cx="64291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solidFill>
                      <a:srgbClr val="00428C"/>
                    </a:solidFill>
                    <a:latin typeface="微软雅黑" pitchFamily="34" charset="-122"/>
                    <a:ea typeface="微软雅黑" pitchFamily="34" charset="-122"/>
                  </a:rPr>
                  <a:t>客户端</a:t>
                </a:r>
              </a:p>
            </p:txBody>
          </p:sp>
        </p:grpSp>
        <p:grpSp>
          <p:nvGrpSpPr>
            <p:cNvPr id="20" name="组合 89"/>
            <p:cNvGrpSpPr/>
            <p:nvPr/>
          </p:nvGrpSpPr>
          <p:grpSpPr>
            <a:xfrm>
              <a:off x="2728260" y="5426066"/>
              <a:ext cx="642910" cy="719275"/>
              <a:chOff x="2728260" y="5174006"/>
              <a:chExt cx="642910" cy="719275"/>
            </a:xfrm>
          </p:grpSpPr>
          <p:pic>
            <p:nvPicPr>
              <p:cNvPr id="29" name="Picture 4" descr="D:\备用机文件-zhonggm\PPT-统一图标\128\控制台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26994" y="5174006"/>
                <a:ext cx="428400" cy="428400"/>
              </a:xfrm>
              <a:prstGeom prst="rect">
                <a:avLst/>
              </a:prstGeom>
              <a:noFill/>
            </p:spPr>
          </p:pic>
          <p:sp>
            <p:nvSpPr>
              <p:cNvPr id="30" name="Text Box 38"/>
              <p:cNvSpPr txBox="1">
                <a:spLocks noChangeArrowheads="1"/>
              </p:cNvSpPr>
              <p:nvPr/>
            </p:nvSpPr>
            <p:spPr bwMode="auto">
              <a:xfrm>
                <a:off x="2728260" y="5616282"/>
                <a:ext cx="64291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solidFill>
                      <a:srgbClr val="00428C"/>
                    </a:solidFill>
                    <a:latin typeface="微软雅黑" pitchFamily="34" charset="-122"/>
                    <a:ea typeface="微软雅黑" pitchFamily="34" charset="-122"/>
                  </a:rPr>
                  <a:t>客户端</a:t>
                </a: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357158" y="4681192"/>
              <a:ext cx="271464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5400000" flipH="1" flipV="1">
              <a:off x="179357" y="3858861"/>
              <a:ext cx="2928958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5400000">
              <a:off x="36481" y="5002663"/>
              <a:ext cx="642148" cy="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5400000">
              <a:off x="679423" y="5002663"/>
              <a:ext cx="642148" cy="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5400000">
              <a:off x="1963719" y="5002663"/>
              <a:ext cx="643736" cy="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5400000">
              <a:off x="2929720" y="4824068"/>
              <a:ext cx="284958" cy="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3" descr="D:\备用机文件-zhonggm\PPT-统一图标\128\无线接入点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857488" y="4895506"/>
              <a:ext cx="428628" cy="428628"/>
            </a:xfrm>
            <a:prstGeom prst="rect">
              <a:avLst/>
            </a:prstGeom>
            <a:noFill/>
          </p:spPr>
        </p:pic>
      </p:grpSp>
      <p:pic>
        <p:nvPicPr>
          <p:cNvPr id="39" name="图片 38" descr="Text Document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85852" y="5286388"/>
            <a:ext cx="642942" cy="77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图片 39" descr="Lock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71604" y="5415013"/>
            <a:ext cx="326573" cy="33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肘形连接符 51"/>
          <p:cNvCxnSpPr>
            <a:endCxn id="53" idx="0"/>
          </p:cNvCxnSpPr>
          <p:nvPr/>
        </p:nvCxnSpPr>
        <p:spPr>
          <a:xfrm>
            <a:off x="2938443" y="3500438"/>
            <a:ext cx="1776433" cy="1714512"/>
          </a:xfrm>
          <a:prstGeom prst="bentConnector2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76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500430" y="3143248"/>
            <a:ext cx="714380" cy="69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组合 45"/>
          <p:cNvGrpSpPr/>
          <p:nvPr/>
        </p:nvGrpSpPr>
        <p:grpSpPr>
          <a:xfrm>
            <a:off x="5500694" y="3500438"/>
            <a:ext cx="3500462" cy="1643074"/>
            <a:chOff x="5500694" y="3500438"/>
            <a:chExt cx="3500462" cy="1643074"/>
          </a:xfrm>
        </p:grpSpPr>
        <p:sp>
          <p:nvSpPr>
            <p:cNvPr id="47" name="同侧圆角矩形 46"/>
            <p:cNvSpPr/>
            <p:nvPr/>
          </p:nvSpPr>
          <p:spPr>
            <a:xfrm rot="16200000">
              <a:off x="4929190" y="4071942"/>
              <a:ext cx="1643074" cy="500066"/>
            </a:xfrm>
            <a:prstGeom prst="round2SameRect">
              <a:avLst/>
            </a:prstGeom>
            <a:solidFill>
              <a:srgbClr val="004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方案特点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000760" y="3500438"/>
              <a:ext cx="3000396" cy="1643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600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实现“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上传解密、下载加密</a:t>
              </a:r>
              <a:r>
                <a:rPr lang="zh-CN" altLang="en-US" sz="1600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”</a:t>
              </a:r>
              <a:endParaRPr lang="en-US" altLang="zh-CN" sz="16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600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服务器、终端操作不变</a:t>
              </a:r>
              <a:endParaRPr lang="en-US" altLang="zh-CN" sz="1600" b="1" dirty="0">
                <a:solidFill>
                  <a:srgbClr val="00428C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600" b="1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有效防止信息泄密</a:t>
              </a:r>
            </a:p>
          </p:txBody>
        </p:sp>
      </p:grpSp>
      <p:grpSp>
        <p:nvGrpSpPr>
          <p:cNvPr id="43" name="组合 48"/>
          <p:cNvGrpSpPr/>
          <p:nvPr/>
        </p:nvGrpSpPr>
        <p:grpSpPr>
          <a:xfrm>
            <a:off x="500034" y="3180994"/>
            <a:ext cx="2421852" cy="879281"/>
            <a:chOff x="500034" y="3180994"/>
            <a:chExt cx="2421852" cy="879281"/>
          </a:xfrm>
        </p:grpSpPr>
        <p:sp>
          <p:nvSpPr>
            <p:cNvPr id="50" name="TextBox 49"/>
            <p:cNvSpPr txBox="1"/>
            <p:nvPr/>
          </p:nvSpPr>
          <p:spPr>
            <a:xfrm>
              <a:off x="500066" y="3752498"/>
              <a:ext cx="13572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安全网关</a:t>
              </a:r>
            </a:p>
          </p:txBody>
        </p:sp>
        <p:pic>
          <p:nvPicPr>
            <p:cNvPr id="51" name="图片 50" descr="硬件-安全网关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0034" y="3180994"/>
              <a:ext cx="2421852" cy="789344"/>
            </a:xfrm>
            <a:prstGeom prst="rect">
              <a:avLst/>
            </a:prstGeom>
          </p:spPr>
        </p:pic>
      </p:grpSp>
      <p:grpSp>
        <p:nvGrpSpPr>
          <p:cNvPr id="44" name="组合 51"/>
          <p:cNvGrpSpPr/>
          <p:nvPr/>
        </p:nvGrpSpPr>
        <p:grpSpPr>
          <a:xfrm>
            <a:off x="4214810" y="5214950"/>
            <a:ext cx="1152525" cy="1164749"/>
            <a:chOff x="4357686" y="5286388"/>
            <a:chExt cx="1152525" cy="1164749"/>
          </a:xfrm>
        </p:grpSpPr>
        <p:pic>
          <p:nvPicPr>
            <p:cNvPr id="53" name="Picture 6" descr="D:\备用机文件-zhonggm\PPT-统一图标\128\非法客户端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429124" y="5286388"/>
              <a:ext cx="857256" cy="857256"/>
            </a:xfrm>
            <a:prstGeom prst="rect">
              <a:avLst/>
            </a:prstGeom>
            <a:noFill/>
          </p:spPr>
        </p:pic>
        <p:sp>
          <p:nvSpPr>
            <p:cNvPr id="54" name="Text Box 38"/>
            <p:cNvSpPr txBox="1">
              <a:spLocks noChangeArrowheads="1"/>
            </p:cNvSpPr>
            <p:nvPr/>
          </p:nvSpPr>
          <p:spPr bwMode="auto">
            <a:xfrm>
              <a:off x="4357686" y="6174138"/>
              <a:ext cx="115252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rgbClr val="00428C"/>
                  </a:solidFill>
                  <a:latin typeface="微软雅黑" pitchFamily="34" charset="-122"/>
                  <a:ea typeface="微软雅黑" pitchFamily="34" charset="-122"/>
                </a:rPr>
                <a:t>非法客户端</a:t>
              </a:r>
            </a:p>
          </p:txBody>
        </p:sp>
      </p:grpSp>
      <p:pic>
        <p:nvPicPr>
          <p:cNvPr id="55" name="图片 54" descr="Lock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28728" y="5567413"/>
            <a:ext cx="326573" cy="33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2" descr="E:\市场部文档\产品图片\400个常用ppt图标_ppt宝藏_www.pptbz\400个常用ppt图标_ppt宝藏_www.pptbz\400个常用ppt图标(230)_ppt宝藏_www.pptbz.co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455570" y="1455182"/>
            <a:ext cx="1188000" cy="1188000"/>
          </a:xfrm>
          <a:prstGeom prst="rect">
            <a:avLst/>
          </a:prstGeom>
          <a:noFill/>
        </p:spPr>
      </p:pic>
      <p:sp>
        <p:nvSpPr>
          <p:cNvPr id="57" name="圆角矩形标注 56"/>
          <p:cNvSpPr/>
          <p:nvPr/>
        </p:nvSpPr>
        <p:spPr>
          <a:xfrm>
            <a:off x="5857884" y="1500174"/>
            <a:ext cx="3143272" cy="1143008"/>
          </a:xfrm>
          <a:prstGeom prst="wedgeRoundRectCallout">
            <a:avLst>
              <a:gd name="adj1" fmla="val -56110"/>
              <a:gd name="adj2" fmla="val 22138"/>
              <a:gd name="adj3" fmla="val 16667"/>
            </a:avLst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合法用户登录下载泄密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非法用户访问下载泄密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1387 " pathEditMode="relative" ptsTypes="AA">
                                      <p:cBhvr>
                                        <p:cTn id="3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1387 " pathEditMode="relative" ptsTypes="AA">
                                      <p:cBhvr>
                                        <p:cTn id="3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7 -0.52729 L 0.01407 -0.01341 " pathEditMode="relative" ptsTypes="AA">
                                      <p:cBhvr>
                                        <p:cTn id="4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Rectangle 2"/>
          <p:cNvSpPr/>
          <p:nvPr/>
        </p:nvSpPr>
        <p:spPr bwMode="auto">
          <a:xfrm>
            <a:off x="1619672" y="1571612"/>
            <a:ext cx="5976664" cy="6035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产品概述</a:t>
            </a:r>
            <a:endParaRPr lang="en-US" sz="2400" b="1" dirty="0">
              <a:ln w="18415" cmpd="sng">
                <a:noFill/>
                <a:prstDash val="solid"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Oval 5"/>
          <p:cNvSpPr/>
          <p:nvPr/>
        </p:nvSpPr>
        <p:spPr bwMode="auto">
          <a:xfrm>
            <a:off x="1810915" y="1680958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1</a:t>
            </a:r>
          </a:p>
        </p:txBody>
      </p:sp>
      <p:sp>
        <p:nvSpPr>
          <p:cNvPr id="6" name="Rectangle 2"/>
          <p:cNvSpPr/>
          <p:nvPr/>
        </p:nvSpPr>
        <p:spPr bwMode="auto">
          <a:xfrm>
            <a:off x="1619672" y="2500306"/>
            <a:ext cx="5976664" cy="6035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24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24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功能介绍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Oval 5"/>
          <p:cNvSpPr/>
          <p:nvPr/>
        </p:nvSpPr>
        <p:spPr bwMode="auto">
          <a:xfrm>
            <a:off x="1810915" y="2609652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2</a:t>
            </a:r>
          </a:p>
        </p:txBody>
      </p:sp>
      <p:sp>
        <p:nvSpPr>
          <p:cNvPr id="8" name="Rectangle 2"/>
          <p:cNvSpPr/>
          <p:nvPr/>
        </p:nvSpPr>
        <p:spPr bwMode="auto">
          <a:xfrm>
            <a:off x="1619672" y="3429000"/>
            <a:ext cx="5976664" cy="603504"/>
          </a:xfrm>
          <a:prstGeom prst="rect">
            <a:avLst/>
          </a:prstGeom>
          <a:solidFill>
            <a:srgbClr val="00428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解决方案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Oval 5"/>
          <p:cNvSpPr/>
          <p:nvPr/>
        </p:nvSpPr>
        <p:spPr bwMode="auto">
          <a:xfrm>
            <a:off x="1810915" y="3538346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3</a:t>
            </a:r>
          </a:p>
        </p:txBody>
      </p:sp>
      <p:sp>
        <p:nvSpPr>
          <p:cNvPr id="10" name="Rectangle 2"/>
          <p:cNvSpPr/>
          <p:nvPr/>
        </p:nvSpPr>
        <p:spPr bwMode="auto">
          <a:xfrm>
            <a:off x="1625228" y="4357694"/>
            <a:ext cx="5976664" cy="603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系统架构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Oval 5"/>
          <p:cNvSpPr/>
          <p:nvPr/>
        </p:nvSpPr>
        <p:spPr bwMode="auto">
          <a:xfrm>
            <a:off x="1815414" y="4472939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解决方案的定义</a:t>
            </a:r>
          </a:p>
        </p:txBody>
      </p:sp>
      <p:pic>
        <p:nvPicPr>
          <p:cNvPr id="2050" name="Picture 2" descr="E:\市场部文档\产品图片\400个常用ppt图标_ppt宝藏_www.pptbz\400个常用ppt图标_ppt宝藏_www.pptbz\400个常用ppt图标(223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571612"/>
            <a:ext cx="1625600" cy="1625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00298" y="2252955"/>
            <a:ext cx="5556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客户需求与产品功能集合的最大化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2928926" y="3357562"/>
            <a:ext cx="5572164" cy="1428760"/>
          </a:xfrm>
          <a:prstGeom prst="wedgeRoundRectCallout">
            <a:avLst>
              <a:gd name="adj1" fmla="val -59763"/>
              <a:gd name="adj2" fmla="val 24513"/>
              <a:gd name="adj3" fmla="val 16667"/>
            </a:avLst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客户要的不是产品，而是</a:t>
            </a:r>
            <a:r>
              <a:rPr lang="zh-CN" altLang="en-US" sz="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解决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他们的</a:t>
            </a:r>
            <a:r>
              <a:rPr lang="zh-CN" altLang="en-US" sz="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endParaRPr lang="en-US" altLang="zh-CN" sz="20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不是一味卖产品，而是以产品为导向</a:t>
            </a:r>
            <a:r>
              <a:rPr lang="zh-CN" altLang="en-US" sz="2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做服务</a:t>
            </a:r>
          </a:p>
        </p:txBody>
      </p:sp>
      <p:pic>
        <p:nvPicPr>
          <p:cNvPr id="1026" name="Picture 2" descr="E:\市场部文档\产品图片\400个常用ppt图标_ppt宝藏_www.pptbz\400个常用ppt图标_ppt宝藏_www.pptbz\400个常用ppt图标(148)_ppt宝藏_www.pptbz.c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946" y="3929066"/>
            <a:ext cx="1625600" cy="162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IP-guard</a:t>
            </a:r>
            <a:r>
              <a:rPr lang="zh-CN" altLang="en-US" dirty="0">
                <a:latin typeface="Arial" pitchFamily="34" charset="0"/>
                <a:cs typeface="Arial" pitchFamily="34" charset="0"/>
              </a:rPr>
              <a:t>三大</a:t>
            </a:r>
            <a:r>
              <a:rPr lang="zh-CN" altLang="en-US" dirty="0"/>
              <a:t>解决方案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27728" y="2000240"/>
            <a:ext cx="2000264" cy="1071570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信息防泄密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571868" y="2000240"/>
            <a:ext cx="2000264" cy="1071570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行为管理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57950" y="2000240"/>
            <a:ext cx="2000264" cy="1071570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系统运维</a:t>
            </a:r>
          </a:p>
        </p:txBody>
      </p:sp>
      <p:sp>
        <p:nvSpPr>
          <p:cNvPr id="7" name="对角圆角矩形 6"/>
          <p:cNvSpPr/>
          <p:nvPr/>
        </p:nvSpPr>
        <p:spPr>
          <a:xfrm>
            <a:off x="500034" y="3357562"/>
            <a:ext cx="2643206" cy="1714512"/>
          </a:xfrm>
          <a:prstGeom prst="round2Diag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捍卫智力成果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保护核心竞争力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3244174" y="3357562"/>
            <a:ext cx="2643206" cy="1714512"/>
          </a:xfrm>
          <a:prstGeom prst="round2Diag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资源利用率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提高工作效率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000760" y="3357562"/>
            <a:ext cx="2643206" cy="1714512"/>
          </a:xfrm>
          <a:prstGeom prst="round2DiagRect">
            <a:avLst/>
          </a:prstGeom>
          <a:noFill/>
          <a:ln>
            <a:solidFill>
              <a:srgbClr val="004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降低人力成本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管理价值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信息防泄密</a:t>
            </a:r>
            <a:r>
              <a:rPr lang="en-US" altLang="zh-CN" dirty="0"/>
              <a:t>-</a:t>
            </a:r>
            <a:r>
              <a:rPr lang="zh-CN" altLang="en-US" dirty="0"/>
              <a:t>三重保护方案</a:t>
            </a:r>
          </a:p>
        </p:txBody>
      </p:sp>
      <p:pic>
        <p:nvPicPr>
          <p:cNvPr id="4" name="Picture 2" descr="E:\图片素材\企业相关\企业素材\110617-三重保护图-定稿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0945" y="1580576"/>
            <a:ext cx="6662884" cy="463505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840712" y="2466975"/>
            <a:ext cx="4303188" cy="432000"/>
          </a:xfrm>
          <a:prstGeom prst="rect">
            <a:avLst/>
          </a:prstGeom>
          <a:solidFill>
            <a:srgbClr val="00428C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第一重：</a:t>
            </a:r>
            <a:r>
              <a:rPr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详尽细致的</a:t>
            </a:r>
            <a:r>
              <a:rPr lang="en-US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流程审计</a:t>
            </a:r>
          </a:p>
        </p:txBody>
      </p:sp>
      <p:cxnSp>
        <p:nvCxnSpPr>
          <p:cNvPr id="6" name="肘形连接符 5"/>
          <p:cNvCxnSpPr/>
          <p:nvPr/>
        </p:nvCxnSpPr>
        <p:spPr>
          <a:xfrm flipV="1">
            <a:off x="2438400" y="2314575"/>
            <a:ext cx="4114800" cy="609600"/>
          </a:xfrm>
          <a:prstGeom prst="bentConnector3">
            <a:avLst>
              <a:gd name="adj1" fmla="val 72"/>
            </a:avLst>
          </a:prstGeom>
          <a:ln w="285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 bwMode="auto">
          <a:xfrm>
            <a:off x="3856632" y="3609975"/>
            <a:ext cx="4287268" cy="432000"/>
          </a:xfrm>
          <a:prstGeom prst="rect">
            <a:avLst/>
          </a:prstGeom>
          <a:solidFill>
            <a:srgbClr val="00428C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第二重：</a:t>
            </a:r>
            <a:r>
              <a:rPr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全面严格的</a:t>
            </a:r>
            <a:r>
              <a:rPr lang="en-US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权限管控</a:t>
            </a:r>
          </a:p>
        </p:txBody>
      </p:sp>
      <p:cxnSp>
        <p:nvCxnSpPr>
          <p:cNvPr id="8" name="肘形连接符 7"/>
          <p:cNvCxnSpPr/>
          <p:nvPr/>
        </p:nvCxnSpPr>
        <p:spPr>
          <a:xfrm flipV="1">
            <a:off x="2667000" y="3533775"/>
            <a:ext cx="3886200" cy="609600"/>
          </a:xfrm>
          <a:prstGeom prst="bentConnector3">
            <a:avLst>
              <a:gd name="adj1" fmla="val -420"/>
            </a:avLst>
          </a:prstGeom>
          <a:ln w="285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 bwMode="auto">
          <a:xfrm>
            <a:off x="3840775" y="4743402"/>
            <a:ext cx="4303125" cy="432000"/>
          </a:xfrm>
          <a:prstGeom prst="rect">
            <a:avLst/>
          </a:prstGeom>
          <a:solidFill>
            <a:srgbClr val="00428C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第三重：</a:t>
            </a:r>
            <a:r>
              <a:rPr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安全稳定的</a:t>
            </a:r>
            <a:r>
              <a:rPr lang="en-US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文档加密</a:t>
            </a:r>
          </a:p>
        </p:txBody>
      </p:sp>
      <p:cxnSp>
        <p:nvCxnSpPr>
          <p:cNvPr id="10" name="肘形连接符 9"/>
          <p:cNvCxnSpPr/>
          <p:nvPr/>
        </p:nvCxnSpPr>
        <p:spPr>
          <a:xfrm flipV="1">
            <a:off x="2667000" y="4643446"/>
            <a:ext cx="3962400" cy="381000"/>
          </a:xfrm>
          <a:prstGeom prst="bentConnector3">
            <a:avLst>
              <a:gd name="adj1" fmla="val 205"/>
            </a:avLst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1"/>
          <p:cNvSpPr>
            <a:spLocks noChangeArrowheads="1"/>
          </p:cNvSpPr>
          <p:nvPr/>
        </p:nvSpPr>
        <p:spPr bwMode="auto">
          <a:xfrm>
            <a:off x="6400800" y="2916238"/>
            <a:ext cx="23510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知道发生了什么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6477000" y="4059238"/>
            <a:ext cx="2286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让机密拿不走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6490648" y="5161271"/>
            <a:ext cx="2428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拿走了也不怕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/>
      <p:bldP spid="12" grpId="0"/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行为管理方案</a:t>
            </a:r>
          </a:p>
        </p:txBody>
      </p:sp>
      <p:pic>
        <p:nvPicPr>
          <p:cNvPr id="2050" name="Picture 2" descr="E:\市场部文档\产品图片\400个常用ppt图标_ppt宝藏_www.pptbz\400个常用ppt图标_ppt宝藏_www.pptbz\400个常用ppt图标(282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2946408"/>
            <a:ext cx="1625600" cy="1625600"/>
          </a:xfrm>
          <a:prstGeom prst="rect">
            <a:avLst/>
          </a:prstGeom>
          <a:noFill/>
        </p:spPr>
      </p:pic>
      <p:pic>
        <p:nvPicPr>
          <p:cNvPr id="4" name="圖片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2736" y="5209330"/>
            <a:ext cx="748156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00958" y="3994884"/>
            <a:ext cx="1000132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6" name="圖片 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1577" y="5209330"/>
            <a:ext cx="821993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38214" y="5209330"/>
            <a:ext cx="720000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D:\amber\【簡報】\pp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71868" y="3994884"/>
            <a:ext cx="699201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33125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27079" y="3994884"/>
            <a:ext cx="959999" cy="7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2" descr="D:\备用机文件-zhonggm\PPT-统一图标\128\wifi-ic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66248" y="5179834"/>
            <a:ext cx="720000" cy="720000"/>
          </a:xfrm>
          <a:prstGeom prst="rect">
            <a:avLst/>
          </a:prstGeom>
          <a:noFill/>
        </p:spPr>
      </p:pic>
      <p:pic>
        <p:nvPicPr>
          <p:cNvPr id="14" name="Picture 2" descr="C:\Documents and Settings\zhengxue\桌面\2014102904163449_easyicon_net_114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6880" y="3994884"/>
            <a:ext cx="720000" cy="720000"/>
          </a:xfrm>
          <a:prstGeom prst="rect">
            <a:avLst/>
          </a:prstGeom>
          <a:noFill/>
        </p:spPr>
      </p:pic>
      <p:pic>
        <p:nvPicPr>
          <p:cNvPr id="16" name="Picture 8" descr="即时通讯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66248" y="2851876"/>
            <a:ext cx="720000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E:\市场部文档\产品图片\400个常用ppt图标_ppt宝藏_www.pptbz\400个常用ppt图标_ppt宝藏_www.pptbz\400个常用ppt图标(85)_ppt宝藏_www.pptbz.co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52132" y="2815876"/>
            <a:ext cx="756000" cy="756000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58082" y="1798372"/>
            <a:ext cx="1285884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286117" y="1798372"/>
            <a:ext cx="1214445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674038" y="1798372"/>
            <a:ext cx="1183846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000761" y="1798372"/>
            <a:ext cx="1214445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9" name="AutoShape 11" descr="http://t12.baidu.com/it/u=885439466,942838439&amp;fm=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1" name="AutoShape 13" descr="http://t12.baidu.com/it/u=885439466,942838439&amp;fm=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99593" y="2851876"/>
            <a:ext cx="701299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65" name="AutoShape 17" descr="http://t11.baidu.com/it/u=841514035,867489897&amp;fm=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638214" y="2851876"/>
            <a:ext cx="720000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圆角矩形 29"/>
          <p:cNvSpPr/>
          <p:nvPr/>
        </p:nvSpPr>
        <p:spPr>
          <a:xfrm>
            <a:off x="1857356" y="1643050"/>
            <a:ext cx="128588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上网行为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1851736" y="2786058"/>
            <a:ext cx="128588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聊天行为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1857356" y="3929066"/>
            <a:ext cx="128588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无关应用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1857356" y="5072074"/>
            <a:ext cx="128588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其他行为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系统运维方案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14348" y="2000240"/>
            <a:ext cx="6429420" cy="342902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26016" y="2285992"/>
            <a:ext cx="1260000" cy="1260000"/>
          </a:xfrm>
          <a:prstGeom prst="ellipse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资产管理</a:t>
            </a:r>
          </a:p>
        </p:txBody>
      </p:sp>
      <p:sp>
        <p:nvSpPr>
          <p:cNvPr id="6" name="椭圆 5"/>
          <p:cNvSpPr/>
          <p:nvPr/>
        </p:nvSpPr>
        <p:spPr>
          <a:xfrm>
            <a:off x="4014351" y="3929066"/>
            <a:ext cx="1260000" cy="126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远程控制</a:t>
            </a:r>
          </a:p>
        </p:txBody>
      </p:sp>
      <p:sp>
        <p:nvSpPr>
          <p:cNvPr id="7" name="椭圆 6"/>
          <p:cNvSpPr/>
          <p:nvPr/>
        </p:nvSpPr>
        <p:spPr>
          <a:xfrm>
            <a:off x="5526578" y="2285992"/>
            <a:ext cx="1260000" cy="12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补丁管理</a:t>
            </a:r>
          </a:p>
        </p:txBody>
      </p:sp>
      <p:sp>
        <p:nvSpPr>
          <p:cNvPr id="8" name="椭圆 7"/>
          <p:cNvSpPr/>
          <p:nvPr/>
        </p:nvSpPr>
        <p:spPr>
          <a:xfrm>
            <a:off x="1013955" y="3929066"/>
            <a:ext cx="1260000" cy="126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软件分发</a:t>
            </a:r>
          </a:p>
        </p:txBody>
      </p:sp>
      <p:sp>
        <p:nvSpPr>
          <p:cNvPr id="9" name="椭圆 8"/>
          <p:cNvSpPr/>
          <p:nvPr/>
        </p:nvSpPr>
        <p:spPr>
          <a:xfrm>
            <a:off x="4026380" y="2285992"/>
            <a:ext cx="1260000" cy="12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漏洞管理</a:t>
            </a:r>
          </a:p>
        </p:txBody>
      </p:sp>
      <p:sp>
        <p:nvSpPr>
          <p:cNvPr id="10" name="椭圆 9"/>
          <p:cNvSpPr/>
          <p:nvPr/>
        </p:nvSpPr>
        <p:spPr>
          <a:xfrm>
            <a:off x="2514153" y="3929066"/>
            <a:ext cx="1260000" cy="126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卸载管理</a:t>
            </a:r>
          </a:p>
        </p:txBody>
      </p:sp>
      <p:sp>
        <p:nvSpPr>
          <p:cNvPr id="11" name="椭圆 10"/>
          <p:cNvSpPr/>
          <p:nvPr/>
        </p:nvSpPr>
        <p:spPr>
          <a:xfrm>
            <a:off x="2526182" y="2285992"/>
            <a:ext cx="1260000" cy="126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版权管理</a:t>
            </a:r>
          </a:p>
        </p:txBody>
      </p:sp>
      <p:pic>
        <p:nvPicPr>
          <p:cNvPr id="12" name="Picture 3" descr="E:\市场部文档\产品图片\400个常用ppt图标_ppt宝藏_www.pptbz\400个常用ppt图标_ppt宝藏_www.pptbz\400个常用ppt图标(218)_ppt宝藏_www.pptbz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5206" y="2899438"/>
            <a:ext cx="1625600" cy="1625600"/>
          </a:xfrm>
          <a:prstGeom prst="rect">
            <a:avLst/>
          </a:prstGeom>
          <a:noFill/>
        </p:spPr>
      </p:pic>
      <p:sp>
        <p:nvSpPr>
          <p:cNvPr id="13" name="椭圆 12"/>
          <p:cNvSpPr/>
          <p:nvPr/>
        </p:nvSpPr>
        <p:spPr>
          <a:xfrm>
            <a:off x="5526578" y="3931229"/>
            <a:ext cx="1260000" cy="126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远程维护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IP-guard</a:t>
            </a:r>
            <a:r>
              <a:rPr lang="zh-CN" altLang="en-US" dirty="0"/>
              <a:t>方案特点</a:t>
            </a:r>
          </a:p>
        </p:txBody>
      </p:sp>
      <p:sp>
        <p:nvSpPr>
          <p:cNvPr id="4" name="矩形 3"/>
          <p:cNvSpPr/>
          <p:nvPr/>
        </p:nvSpPr>
        <p:spPr>
          <a:xfrm>
            <a:off x="2357422" y="2000240"/>
            <a:ext cx="2500330" cy="1285884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量体裁衣</a:t>
            </a:r>
          </a:p>
        </p:txBody>
      </p:sp>
      <p:sp>
        <p:nvSpPr>
          <p:cNvPr id="5" name="矩形 4"/>
          <p:cNvSpPr/>
          <p:nvPr/>
        </p:nvSpPr>
        <p:spPr>
          <a:xfrm>
            <a:off x="2357422" y="3357562"/>
            <a:ext cx="2500330" cy="1285884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实现灵活</a:t>
            </a:r>
          </a:p>
        </p:txBody>
      </p:sp>
      <p:sp>
        <p:nvSpPr>
          <p:cNvPr id="6" name="矩形 5"/>
          <p:cNvSpPr/>
          <p:nvPr/>
        </p:nvSpPr>
        <p:spPr>
          <a:xfrm>
            <a:off x="4929190" y="2000240"/>
            <a:ext cx="2500330" cy="1285884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方案多样</a:t>
            </a:r>
          </a:p>
        </p:txBody>
      </p:sp>
      <p:sp>
        <p:nvSpPr>
          <p:cNvPr id="7" name="矩形 6"/>
          <p:cNvSpPr/>
          <p:nvPr/>
        </p:nvSpPr>
        <p:spPr>
          <a:xfrm>
            <a:off x="4929190" y="3357562"/>
            <a:ext cx="2500330" cy="1285884"/>
          </a:xfrm>
          <a:prstGeom prst="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完美扩展</a:t>
            </a:r>
          </a:p>
        </p:txBody>
      </p:sp>
      <p:pic>
        <p:nvPicPr>
          <p:cNvPr id="8" name="Picture 16" descr="D:\备用机文件-zhonggm\PPT-统一图标\128\Actions-rating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714620"/>
            <a:ext cx="1214446" cy="12144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Rectangle 2"/>
          <p:cNvSpPr/>
          <p:nvPr/>
        </p:nvSpPr>
        <p:spPr bwMode="auto">
          <a:xfrm>
            <a:off x="1619672" y="1571612"/>
            <a:ext cx="5976664" cy="6035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产品概述</a:t>
            </a:r>
            <a:endParaRPr lang="en-US" sz="2400" b="1" dirty="0">
              <a:ln w="18415" cmpd="sng">
                <a:noFill/>
                <a:prstDash val="solid"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" name="Oval 5"/>
          <p:cNvSpPr/>
          <p:nvPr/>
        </p:nvSpPr>
        <p:spPr bwMode="auto">
          <a:xfrm>
            <a:off x="1810915" y="1680958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1</a:t>
            </a:r>
          </a:p>
        </p:txBody>
      </p:sp>
      <p:sp>
        <p:nvSpPr>
          <p:cNvPr id="6" name="Rectangle 2"/>
          <p:cNvSpPr/>
          <p:nvPr/>
        </p:nvSpPr>
        <p:spPr bwMode="auto">
          <a:xfrm>
            <a:off x="1619672" y="2500306"/>
            <a:ext cx="5976664" cy="6035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24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24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功能介绍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" name="Oval 5"/>
          <p:cNvSpPr/>
          <p:nvPr/>
        </p:nvSpPr>
        <p:spPr bwMode="auto">
          <a:xfrm>
            <a:off x="1810915" y="2609652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2</a:t>
            </a:r>
          </a:p>
        </p:txBody>
      </p:sp>
      <p:sp>
        <p:nvSpPr>
          <p:cNvPr id="8" name="Rectangle 2"/>
          <p:cNvSpPr/>
          <p:nvPr/>
        </p:nvSpPr>
        <p:spPr bwMode="auto">
          <a:xfrm>
            <a:off x="1619672" y="3429000"/>
            <a:ext cx="5976664" cy="6035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解决方案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Oval 5"/>
          <p:cNvSpPr/>
          <p:nvPr/>
        </p:nvSpPr>
        <p:spPr bwMode="auto">
          <a:xfrm>
            <a:off x="1810915" y="3538346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3</a:t>
            </a:r>
          </a:p>
        </p:txBody>
      </p:sp>
      <p:sp>
        <p:nvSpPr>
          <p:cNvPr id="10" name="Rectangle 2"/>
          <p:cNvSpPr/>
          <p:nvPr/>
        </p:nvSpPr>
        <p:spPr bwMode="auto">
          <a:xfrm>
            <a:off x="1625228" y="4357694"/>
            <a:ext cx="5976664" cy="603504"/>
          </a:xfrm>
          <a:prstGeom prst="rect">
            <a:avLst/>
          </a:prstGeom>
          <a:solidFill>
            <a:srgbClr val="00428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543" tIns="91406" rIns="182812" bIns="914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 IP-guard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2700" dir="3600000" algn="tl" rotWithShape="0">
                    <a:schemeClr val="tx1">
                      <a:lumMod val="75000"/>
                      <a:lumOff val="25000"/>
                      <a:alpha val="90000"/>
                    </a:scheme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系统架构</a:t>
            </a:r>
            <a:endParaRPr lang="en-US" sz="24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2700" dir="3600000" algn="tl" rotWithShape="0">
                  <a:schemeClr val="tx1">
                    <a:lumMod val="75000"/>
                    <a:lumOff val="25000"/>
                    <a:alpha val="90000"/>
                  </a:scheme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Oval 5"/>
          <p:cNvSpPr/>
          <p:nvPr/>
        </p:nvSpPr>
        <p:spPr bwMode="auto">
          <a:xfrm>
            <a:off x="1815414" y="4472939"/>
            <a:ext cx="384821" cy="384821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195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39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8586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4782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097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7174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3371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29568" algn="l" defTabSz="932391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12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ea typeface="Segoe UI" pitchFamily="34" charset="0"/>
                <a:cs typeface="Arial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系统功能架构基础</a:t>
            </a:r>
            <a:r>
              <a:rPr lang="en-US" altLang="zh-CN" dirty="0"/>
              <a:t>-</a:t>
            </a:r>
            <a:r>
              <a:rPr lang="zh-CN" altLang="en-US" dirty="0"/>
              <a:t>必选模块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r="11943"/>
          <a:stretch>
            <a:fillRect/>
          </a:stretch>
        </p:blipFill>
        <p:spPr bwMode="auto">
          <a:xfrm>
            <a:off x="500034" y="1490677"/>
            <a:ext cx="4143404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500034" y="1704991"/>
            <a:ext cx="1440000" cy="37862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86446" y="2071678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有效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统计计算机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</a:p>
        </p:txBody>
      </p:sp>
      <p:grpSp>
        <p:nvGrpSpPr>
          <p:cNvPr id="9" name="群組 20"/>
          <p:cNvGrpSpPr/>
          <p:nvPr/>
        </p:nvGrpSpPr>
        <p:grpSpPr>
          <a:xfrm>
            <a:off x="4329710" y="1696529"/>
            <a:ext cx="1313860" cy="1160967"/>
            <a:chOff x="3258264" y="1585452"/>
            <a:chExt cx="1313860" cy="1160967"/>
          </a:xfrm>
        </p:grpSpPr>
        <p:sp>
          <p:nvSpPr>
            <p:cNvPr id="10" name="橢圓形圖說文字 22"/>
            <p:cNvSpPr/>
            <p:nvPr/>
          </p:nvSpPr>
          <p:spPr>
            <a:xfrm>
              <a:off x="3258264" y="1585452"/>
              <a:ext cx="1313860" cy="1160967"/>
            </a:xfrm>
            <a:prstGeom prst="wedgeEllipseCallout">
              <a:avLst>
                <a:gd name="adj1" fmla="val -48646"/>
                <a:gd name="adj2" fmla="val 61603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Picture 2" descr="D:\Downloads\icon圖示\facebook_like_buton.png"/>
            <p:cNvPicPr>
              <a:picLocks noChangeAspect="1" noChangeArrowheads="1"/>
            </p:cNvPicPr>
            <p:nvPr/>
          </p:nvPicPr>
          <p:blipFill>
            <a:blip r:embed="rId4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505" b="92661" l="855" r="89744">
                          <a14:foregroundMark x1="59829" y1="18807" x2="54274" y2="82110"/>
                          <a14:foregroundMark x1="74786" y1="51376" x2="70940" y2="83945"/>
                          <a14:foregroundMark x1="40598" y1="51376" x2="41453" y2="76606"/>
                          <a14:foregroundMark x1="28632" y1="65138" x2="81624" y2="788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178" y="1643961"/>
              <a:ext cx="974806" cy="90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4714876" y="3197535"/>
            <a:ext cx="435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并可对计算机进行：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锁定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关闭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重启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发消息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1150990" y="4163644"/>
            <a:ext cx="2880000" cy="1800000"/>
          </a:xfrm>
          <a:prstGeom prst="roundRect">
            <a:avLst>
              <a:gd name="adj" fmla="val 763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928926" y="1357298"/>
            <a:ext cx="2880000" cy="1800000"/>
          </a:xfrm>
          <a:prstGeom prst="roundRect">
            <a:avLst>
              <a:gd name="adj" fmla="val 7635"/>
            </a:avLst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IP-guard</a:t>
            </a:r>
            <a:r>
              <a:rPr lang="zh-CN" altLang="en-US" dirty="0"/>
              <a:t>组成部分</a:t>
            </a:r>
          </a:p>
        </p:txBody>
      </p:sp>
      <p:pic>
        <p:nvPicPr>
          <p:cNvPr id="5" name="Picture 12" descr="D:\备用机文件-zhonggm\PPT-统一图标\128\IP-guard服务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0458" y="2172372"/>
            <a:ext cx="828000" cy="828000"/>
          </a:xfrm>
          <a:prstGeom prst="rect">
            <a:avLst/>
          </a:prstGeom>
          <a:noFill/>
        </p:spPr>
      </p:pic>
      <p:pic>
        <p:nvPicPr>
          <p:cNvPr id="6" name="Picture 5" descr="D:\备用机文件-zhonggm\PPT-统一图标\128\客户端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4283058"/>
            <a:ext cx="828000" cy="828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351290" y="247103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2230" y="441670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客户端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844104" y="4163644"/>
            <a:ext cx="2880000" cy="1800000"/>
          </a:xfrm>
          <a:prstGeom prst="roundRect">
            <a:avLst>
              <a:gd name="adj" fmla="val 763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32"/>
          <p:cNvGrpSpPr/>
          <p:nvPr/>
        </p:nvGrpSpPr>
        <p:grpSpPr>
          <a:xfrm>
            <a:off x="5357818" y="4186159"/>
            <a:ext cx="934332" cy="828000"/>
            <a:chOff x="2410615" y="3269152"/>
            <a:chExt cx="1008112" cy="1078626"/>
          </a:xfrm>
        </p:grpSpPr>
        <p:pic>
          <p:nvPicPr>
            <p:cNvPr id="17" name="Picture 4" descr="D:\备用机文件-zhonggm\PPT-统一图标\128\控制台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10615" y="3269152"/>
              <a:ext cx="1008112" cy="1078626"/>
            </a:xfrm>
            <a:prstGeom prst="rect">
              <a:avLst/>
            </a:prstGeom>
            <a:noFill/>
          </p:spPr>
        </p:pic>
        <p:pic>
          <p:nvPicPr>
            <p:cNvPr id="7" name="Picture 2" descr="D:\日常工作\市场相关\ip-guard-11.09-1(2)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023" y="3527791"/>
              <a:ext cx="428118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6314664" y="441350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控制台</a:t>
            </a:r>
          </a:p>
        </p:txBody>
      </p:sp>
      <p:cxnSp>
        <p:nvCxnSpPr>
          <p:cNvPr id="27" name="直接连接符 26"/>
          <p:cNvCxnSpPr/>
          <p:nvPr/>
        </p:nvCxnSpPr>
        <p:spPr>
          <a:xfrm rot="5400000">
            <a:off x="4142480" y="3372102"/>
            <a:ext cx="432000" cy="1588"/>
          </a:xfrm>
          <a:prstGeom prst="line">
            <a:avLst/>
          </a:prstGeom>
          <a:ln w="5715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571736" y="3619436"/>
            <a:ext cx="3744000" cy="1588"/>
          </a:xfrm>
          <a:prstGeom prst="line">
            <a:avLst/>
          </a:prstGeom>
          <a:ln w="5715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44172" y="1362600"/>
            <a:ext cx="1811714" cy="75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存储系统数据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管理系统策略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85114" y="5158148"/>
            <a:ext cx="18117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查看系统数据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制定管理策略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00832" y="5184456"/>
            <a:ext cx="1811714" cy="75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执行系统策略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收集数据</a:t>
            </a:r>
          </a:p>
        </p:txBody>
      </p:sp>
      <p:cxnSp>
        <p:nvCxnSpPr>
          <p:cNvPr id="34" name="直接连接符 33"/>
          <p:cNvCxnSpPr/>
          <p:nvPr/>
        </p:nvCxnSpPr>
        <p:spPr>
          <a:xfrm rot="5400000">
            <a:off x="2329826" y="3888642"/>
            <a:ext cx="540000" cy="1588"/>
          </a:xfrm>
          <a:prstGeom prst="line">
            <a:avLst/>
          </a:prstGeom>
          <a:ln w="5715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400000">
            <a:off x="6015718" y="3888642"/>
            <a:ext cx="540000" cy="1588"/>
          </a:xfrm>
          <a:prstGeom prst="line">
            <a:avLst/>
          </a:prstGeom>
          <a:ln w="57150">
            <a:solidFill>
              <a:srgbClr val="0042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6260964" y="4857760"/>
            <a:ext cx="2097249" cy="1368000"/>
          </a:xfrm>
          <a:prstGeom prst="roundRect">
            <a:avLst>
              <a:gd name="adj" fmla="val 763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071934" y="4857760"/>
            <a:ext cx="1643106" cy="1368000"/>
          </a:xfrm>
          <a:prstGeom prst="roundRect">
            <a:avLst>
              <a:gd name="adj" fmla="val 763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itchFamily="34" charset="0"/>
                <a:cs typeface="Arial" pitchFamily="34" charset="0"/>
              </a:rPr>
              <a:t>IP-guard</a:t>
            </a:r>
            <a:r>
              <a:rPr lang="zh-CN" altLang="en-US" dirty="0"/>
              <a:t>系统部署</a:t>
            </a:r>
          </a:p>
        </p:txBody>
      </p:sp>
      <p:pic>
        <p:nvPicPr>
          <p:cNvPr id="4" name="Picture 12" descr="D:\备用机文件-zhonggm\PPT-统一图标\128\IP-guard服务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5255" y="4958621"/>
            <a:ext cx="792000" cy="792000"/>
          </a:xfrm>
          <a:prstGeom prst="rect">
            <a:avLst/>
          </a:prstGeom>
          <a:noFill/>
        </p:spPr>
      </p:pic>
      <p:sp>
        <p:nvSpPr>
          <p:cNvPr id="5" name="圆角矩形 4"/>
          <p:cNvSpPr/>
          <p:nvPr/>
        </p:nvSpPr>
        <p:spPr>
          <a:xfrm>
            <a:off x="642910" y="4857760"/>
            <a:ext cx="2928958" cy="1368000"/>
          </a:xfrm>
          <a:prstGeom prst="roundRect">
            <a:avLst>
              <a:gd name="adj" fmla="val 763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 descr="D:\备用机文件-zhonggm\PPT-统一图标\128\客户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2" y="5073787"/>
            <a:ext cx="720000" cy="72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664263" y="58158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客户端</a:t>
            </a:r>
          </a:p>
        </p:txBody>
      </p:sp>
      <p:pic>
        <p:nvPicPr>
          <p:cNvPr id="8" name="Picture 5" descr="D:\备用机文件-zhonggm\PPT-统一图标\128\客户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66116" y="5087642"/>
            <a:ext cx="720000" cy="72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714480" y="5093262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11"/>
          <p:cNvGrpSpPr/>
          <p:nvPr/>
        </p:nvGrpSpPr>
        <p:grpSpPr>
          <a:xfrm>
            <a:off x="4357686" y="4887183"/>
            <a:ext cx="1008112" cy="1008112"/>
            <a:chOff x="2410615" y="3269152"/>
            <a:chExt cx="1008112" cy="1008112"/>
          </a:xfrm>
        </p:grpSpPr>
        <p:pic>
          <p:nvPicPr>
            <p:cNvPr id="10" name="Picture 4" descr="D:\备用机文件-zhonggm\PPT-统一图标\128\控制台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10615" y="3269152"/>
              <a:ext cx="1008112" cy="1008112"/>
            </a:xfrm>
            <a:prstGeom prst="rect">
              <a:avLst/>
            </a:prstGeom>
            <a:noFill/>
          </p:spPr>
        </p:pic>
        <p:pic>
          <p:nvPicPr>
            <p:cNvPr id="11" name="Picture 2" descr="D:\日常工作\市场相关\ip-guard-11.09-1(2)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022" y="3511176"/>
              <a:ext cx="428118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429124" y="57998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控制台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2021" y="579985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IP-guard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097217" y="4312378"/>
            <a:ext cx="5220000" cy="15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7029705" y="4586966"/>
            <a:ext cx="540000" cy="15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>
            <a:off x="4372546" y="4414272"/>
            <a:ext cx="972000" cy="15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1860047" y="4586966"/>
            <a:ext cx="540000" cy="15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D:\备用机文件-zhonggm\PPT-统一图标\128\防火墙 (6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4368" y="3129930"/>
            <a:ext cx="1013450" cy="1013450"/>
          </a:xfrm>
          <a:prstGeom prst="rect">
            <a:avLst/>
          </a:prstGeom>
          <a:noFill/>
        </p:spPr>
      </p:pic>
      <p:pic>
        <p:nvPicPr>
          <p:cNvPr id="24" name="Picture 43" descr="D:\备用机文件-zhonggm\PPT-统一图标\128\internet-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83953" y="2186844"/>
            <a:ext cx="936104" cy="936104"/>
          </a:xfrm>
          <a:prstGeom prst="rect">
            <a:avLst/>
          </a:prstGeom>
          <a:noFill/>
        </p:spPr>
      </p:pic>
      <p:pic>
        <p:nvPicPr>
          <p:cNvPr id="25" name="Picture 14" descr="D:\备用机文件-zhonggm\PPT-统一图标\128\Actions-quickopen-ic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419745">
            <a:off x="5208860" y="2455147"/>
            <a:ext cx="1076920" cy="1076920"/>
          </a:xfrm>
          <a:prstGeom prst="rect">
            <a:avLst/>
          </a:prstGeom>
          <a:noFill/>
        </p:spPr>
      </p:pic>
      <p:cxnSp>
        <p:nvCxnSpPr>
          <p:cNvPr id="27" name="形状 26"/>
          <p:cNvCxnSpPr/>
          <p:nvPr/>
        </p:nvCxnSpPr>
        <p:spPr>
          <a:xfrm>
            <a:off x="4214810" y="2656500"/>
            <a:ext cx="636283" cy="558186"/>
          </a:xfrm>
          <a:prstGeom prst="bentConnector2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30696" y="31155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Internet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30567" y="313110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VPN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5720" y="1848372"/>
            <a:ext cx="2571768" cy="1366314"/>
          </a:xfrm>
          <a:prstGeom prst="roundRect">
            <a:avLst>
              <a:gd name="adj" fmla="val 763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5" descr="D:\备用机文件-zhonggm\PPT-统一图标\128\客户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1991248"/>
            <a:ext cx="720000" cy="7200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80193" y="26917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客户端</a:t>
            </a:r>
          </a:p>
        </p:txBody>
      </p:sp>
      <p:pic>
        <p:nvPicPr>
          <p:cNvPr id="35" name="Picture 5" descr="D:\备用机文件-zhonggm\PPT-统一图标\128\客户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2000240"/>
            <a:ext cx="720000" cy="720000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142976" y="2038641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8662" y="33454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分支机构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57488" y="2643182"/>
            <a:ext cx="468000" cy="15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6286512" y="1857364"/>
            <a:ext cx="2571768" cy="1366314"/>
          </a:xfrm>
          <a:prstGeom prst="roundRect">
            <a:avLst>
              <a:gd name="adj" fmla="val 763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881969" y="27007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客户端</a:t>
            </a:r>
          </a:p>
        </p:txBody>
      </p:sp>
      <p:pic>
        <p:nvPicPr>
          <p:cNvPr id="43" name="Picture 5" descr="D:\备用机文件-zhonggm\PPT-统一图标\128\客户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3839" y="1981522"/>
            <a:ext cx="720000" cy="720000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6929454" y="33544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分支机构</a:t>
            </a:r>
          </a:p>
        </p:txBody>
      </p:sp>
      <p:pic>
        <p:nvPicPr>
          <p:cNvPr id="46" name="Picture 12" descr="D:\备用机文件-zhonggm\PPT-统一图标\128\IP-guard服务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82" y="1865037"/>
            <a:ext cx="792000" cy="792000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6457098" y="258559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IP-guard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子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系统环境要求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57158" y="1146182"/>
          <a:ext cx="8286807" cy="46139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1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2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solidFill>
                      <a:srgbClr val="00428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计算机环境要求</a:t>
                      </a:r>
                    </a:p>
                  </a:txBody>
                  <a:tcPr anchor="ctr">
                    <a:solidFill>
                      <a:srgbClr val="00428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服务器</a:t>
                      </a:r>
                    </a:p>
                  </a:txBody>
                  <a:tcPr anchor="ctr">
                    <a:solidFill>
                      <a:srgbClr val="0042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操作系统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Windows 2000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以上全系列（含</a:t>
                      </a: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32/64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位）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数据库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Microsoft SQL server 2005/2008/2012/2014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最低配置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Intel Pentium D/2G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内存</a:t>
                      </a: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/100G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可用硬盘空间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控制台</a:t>
                      </a:r>
                    </a:p>
                  </a:txBody>
                  <a:tcPr anchor="ctr">
                    <a:solidFill>
                      <a:srgbClr val="0042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操作系统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Windows 2000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以上全系列（含</a:t>
                      </a: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32/64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位）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最低配置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Intel Pentium 4/1G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内存</a:t>
                      </a: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/10G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可用硬盘空间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客户端</a:t>
                      </a:r>
                    </a:p>
                  </a:txBody>
                  <a:tcPr anchor="ctr">
                    <a:solidFill>
                      <a:srgbClr val="00428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操作系统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Windows 2000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以上全系列（含</a:t>
                      </a: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32/64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位）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最低配置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Intel Pentium 4/1G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内存</a:t>
                      </a:r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/10G</a:t>
                      </a:r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可用硬盘空间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总结：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IP-guard</a:t>
            </a:r>
            <a:r>
              <a:rPr lang="zh-CN" altLang="en-US" dirty="0"/>
              <a:t>十大优势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500430" y="1714488"/>
            <a:ext cx="164307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国际化品牌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643174" y="2643182"/>
            <a:ext cx="164307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多语言版本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357686" y="2643182"/>
            <a:ext cx="164307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功能强大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785918" y="3571876"/>
            <a:ext cx="164307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性能稳定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00430" y="3571876"/>
            <a:ext cx="164307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实现灵活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214942" y="3571876"/>
            <a:ext cx="164307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细粒度好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928662" y="4500570"/>
            <a:ext cx="164307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部署简便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643174" y="4500570"/>
            <a:ext cx="164307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界面友好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357686" y="4500570"/>
            <a:ext cx="164307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本地化服务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072198" y="4500570"/>
            <a:ext cx="1643074" cy="857256"/>
          </a:xfrm>
          <a:prstGeom prst="roundRect">
            <a:avLst/>
          </a:prstGeom>
          <a:solidFill>
            <a:srgbClr val="004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二次开发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072066" y="1285860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可控制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项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系统功能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的操作权限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968" y="642918"/>
            <a:ext cx="26289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731" y="4915535"/>
            <a:ext cx="2619375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圆角矩形 21"/>
          <p:cNvSpPr/>
          <p:nvPr/>
        </p:nvSpPr>
        <p:spPr>
          <a:xfrm>
            <a:off x="928662" y="598776"/>
            <a:ext cx="2643206" cy="5715040"/>
          </a:xfrm>
          <a:prstGeom prst="roundRect">
            <a:avLst>
              <a:gd name="adj" fmla="val 6050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群組 20"/>
          <p:cNvGrpSpPr/>
          <p:nvPr/>
        </p:nvGrpSpPr>
        <p:grpSpPr>
          <a:xfrm>
            <a:off x="3643306" y="928670"/>
            <a:ext cx="1313860" cy="1160967"/>
            <a:chOff x="3258264" y="1585452"/>
            <a:chExt cx="1313860" cy="1160967"/>
          </a:xfrm>
        </p:grpSpPr>
        <p:sp>
          <p:nvSpPr>
            <p:cNvPr id="26" name="橢圓形圖說文字 22"/>
            <p:cNvSpPr/>
            <p:nvPr/>
          </p:nvSpPr>
          <p:spPr>
            <a:xfrm>
              <a:off x="3258264" y="1585452"/>
              <a:ext cx="1313860" cy="1160967"/>
            </a:xfrm>
            <a:prstGeom prst="wedgeEllipseCallout">
              <a:avLst>
                <a:gd name="adj1" fmla="val -48646"/>
                <a:gd name="adj2" fmla="val 61603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7" name="Picture 2" descr="D:\Downloads\icon圖示\facebook_like_buton.png"/>
            <p:cNvPicPr>
              <a:picLocks noChangeAspect="1" noChangeArrowheads="1"/>
            </p:cNvPicPr>
            <p:nvPr/>
          </p:nvPicPr>
          <p:blipFill>
            <a:blip r:embed="rId4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505" b="92661" l="855" r="89744">
                          <a14:foregroundMark x1="59829" y1="18807" x2="54274" y2="82110"/>
                          <a14:foregroundMark x1="74786" y1="51376" x2="70940" y2="83945"/>
                          <a14:foregroundMark x1="40598" y1="51376" x2="41453" y2="76606"/>
                          <a14:foregroundMark x1="28632" y1="65138" x2="81624" y2="788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178" y="1643961"/>
              <a:ext cx="974806" cy="90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05797" y="2857496"/>
            <a:ext cx="22193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5762222" y="2201283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种系统报警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783248" y="2830200"/>
            <a:ext cx="2241874" cy="2520000"/>
          </a:xfrm>
          <a:prstGeom prst="roundRect">
            <a:avLst>
              <a:gd name="adj" fmla="val 6050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9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2"/>
</p:tagLst>
</file>

<file path=ppt/theme/theme1.xml><?xml version="1.0" encoding="utf-8"?>
<a:theme xmlns:a="http://schemas.openxmlformats.org/drawingml/2006/main" name="溢信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溢信主题</Template>
  <TotalTime>3315</TotalTime>
  <Words>3012</Words>
  <Application>Microsoft Office PowerPoint</Application>
  <PresentationFormat>全屏显示(4:3)</PresentationFormat>
  <Paragraphs>529</Paragraphs>
  <Slides>84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8" baseType="lpstr">
      <vt:lpstr>Arial Unicode MS</vt:lpstr>
      <vt:lpstr>微軟正黑體</vt:lpstr>
      <vt:lpstr>新細明體</vt:lpstr>
      <vt:lpstr>方正大黑简体</vt:lpstr>
      <vt:lpstr>黑体</vt:lpstr>
      <vt:lpstr>宋体</vt:lpstr>
      <vt:lpstr>微软雅黑</vt:lpstr>
      <vt:lpstr>Arial</vt:lpstr>
      <vt:lpstr>Calibri</vt:lpstr>
      <vt:lpstr>Segoe UI</vt:lpstr>
      <vt:lpstr>Times New Roman</vt:lpstr>
      <vt:lpstr>Verdana</vt:lpstr>
      <vt:lpstr>Wingdings</vt:lpstr>
      <vt:lpstr>溢信主题</vt:lpstr>
      <vt:lpstr>IP-guard产品功能简介</vt:lpstr>
      <vt:lpstr>目录</vt:lpstr>
      <vt:lpstr>IP-guard是什么</vt:lpstr>
      <vt:lpstr>IP-guard产品定位</vt:lpstr>
      <vt:lpstr>目录</vt:lpstr>
      <vt:lpstr>IP-guard功能模块</vt:lpstr>
      <vt:lpstr>PowerPoint 演示文稿</vt:lpstr>
      <vt:lpstr>系统功能架构基础-必选模块</vt:lpstr>
      <vt:lpstr>PowerPoint 演示文稿</vt:lpstr>
      <vt:lpstr>PowerPoint 演示文稿</vt:lpstr>
      <vt:lpstr>应用需求</vt:lpstr>
      <vt:lpstr>详细记录文档操作</vt:lpstr>
      <vt:lpstr>限制文档使用权限</vt:lpstr>
      <vt:lpstr>PowerPoint 演示文稿</vt:lpstr>
      <vt:lpstr>打印管控-应用需求</vt:lpstr>
      <vt:lpstr>记录打印行为</vt:lpstr>
      <vt:lpstr>限制打印权限</vt:lpstr>
      <vt:lpstr>打印浮水印</vt:lpstr>
      <vt:lpstr>PowerPoint 演示文稿</vt:lpstr>
      <vt:lpstr>设备管控-应用需求</vt:lpstr>
      <vt:lpstr>控制各类外设使用权限</vt:lpstr>
      <vt:lpstr>PowerPoint 演示文稿</vt:lpstr>
      <vt:lpstr>移动存储管控-应用需求</vt:lpstr>
      <vt:lpstr>细化对U盘使用的控制</vt:lpstr>
      <vt:lpstr>审计U盘使用情况</vt:lpstr>
      <vt:lpstr>PowerPoint 演示文稿</vt:lpstr>
      <vt:lpstr>IM管控-应用需求</vt:lpstr>
      <vt:lpstr>审计聊天内容</vt:lpstr>
      <vt:lpstr>限制IM外发文件</vt:lpstr>
      <vt:lpstr>PowerPoint 演示文稿</vt:lpstr>
      <vt:lpstr>邮件管控-应用需求</vt:lpstr>
      <vt:lpstr>审计邮件收发</vt:lpstr>
      <vt:lpstr>规范邮件外发</vt:lpstr>
      <vt:lpstr>PowerPoint 演示文稿</vt:lpstr>
      <vt:lpstr>网页浏览管控-应用需求</vt:lpstr>
      <vt:lpstr>过滤无关网站</vt:lpstr>
      <vt:lpstr>记录网页访问历史</vt:lpstr>
      <vt:lpstr>统计网站访问排名</vt:lpstr>
      <vt:lpstr>PowerPoint 演示文稿</vt:lpstr>
      <vt:lpstr>流量管理-应用需求</vt:lpstr>
      <vt:lpstr>流量管理</vt:lpstr>
      <vt:lpstr>PowerPoint 演示文稿</vt:lpstr>
      <vt:lpstr>网络控制-应用需求</vt:lpstr>
      <vt:lpstr>限制终端网络访问权限</vt:lpstr>
      <vt:lpstr>PowerPoint 演示文稿</vt:lpstr>
      <vt:lpstr>应用程序管控-应用需求</vt:lpstr>
      <vt:lpstr>限制无关应用程序的使用</vt:lpstr>
      <vt:lpstr>控制应用程序的安装及卸载</vt:lpstr>
      <vt:lpstr>统计应用程序使用情况</vt:lpstr>
      <vt:lpstr>PowerPoint 演示文稿</vt:lpstr>
      <vt:lpstr>资产管理-应用需求</vt:lpstr>
      <vt:lpstr>资产管理</vt:lpstr>
      <vt:lpstr>版权管理</vt:lpstr>
      <vt:lpstr>补丁管理</vt:lpstr>
      <vt:lpstr>软件分发</vt:lpstr>
      <vt:lpstr>软件卸载</vt:lpstr>
      <vt:lpstr>PowerPoint 演示文稿</vt:lpstr>
      <vt:lpstr>远程控制-应用需求</vt:lpstr>
      <vt:lpstr>远程协助及维护</vt:lpstr>
      <vt:lpstr>PowerPoint 演示文稿</vt:lpstr>
      <vt:lpstr>屏幕监视-应用需求</vt:lpstr>
      <vt:lpstr>PowerPoint 演示文稿</vt:lpstr>
      <vt:lpstr>屏幕历史记录</vt:lpstr>
      <vt:lpstr>PowerPoint 演示文稿</vt:lpstr>
      <vt:lpstr>文档加密-应用需求</vt:lpstr>
      <vt:lpstr>PowerPoint 演示文稿</vt:lpstr>
      <vt:lpstr>权限管理</vt:lpstr>
      <vt:lpstr>出差办公</vt:lpstr>
      <vt:lpstr>对外交互</vt:lpstr>
      <vt:lpstr>灾备机制</vt:lpstr>
      <vt:lpstr>安全网关-保护应用系统数据安全</vt:lpstr>
      <vt:lpstr>目录</vt:lpstr>
      <vt:lpstr>解决方案的定义</vt:lpstr>
      <vt:lpstr>IP-guard三大解决方案</vt:lpstr>
      <vt:lpstr>信息防泄密-三重保护方案</vt:lpstr>
      <vt:lpstr>行为管理方案</vt:lpstr>
      <vt:lpstr>系统运维方案</vt:lpstr>
      <vt:lpstr>IP-guard方案特点</vt:lpstr>
      <vt:lpstr>目录</vt:lpstr>
      <vt:lpstr>IP-guard组成部分</vt:lpstr>
      <vt:lpstr>IP-guard系统部署</vt:lpstr>
      <vt:lpstr>系统环境要求</vt:lpstr>
      <vt:lpstr>总结：IP-guard十大优势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IP-guard产品基础功能</dc:title>
  <dc:creator>刘洪剑</dc:creator>
  <cp:lastModifiedBy>liupanpan</cp:lastModifiedBy>
  <cp:revision>299</cp:revision>
  <dcterms:created xsi:type="dcterms:W3CDTF">2015-08-25T03:49:01Z</dcterms:created>
  <dcterms:modified xsi:type="dcterms:W3CDTF">2020-01-07T10:17:06Z</dcterms:modified>
</cp:coreProperties>
</file>